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36"/>
  </p:notesMasterIdLst>
  <p:sldIdLst>
    <p:sldId id="256" r:id="rId2"/>
    <p:sldId id="304" r:id="rId3"/>
    <p:sldId id="265" r:id="rId4"/>
    <p:sldId id="270" r:id="rId5"/>
    <p:sldId id="257" r:id="rId6"/>
    <p:sldId id="271" r:id="rId7"/>
    <p:sldId id="266" r:id="rId8"/>
    <p:sldId id="272" r:id="rId9"/>
    <p:sldId id="267" r:id="rId10"/>
    <p:sldId id="295" r:id="rId11"/>
    <p:sldId id="273" r:id="rId12"/>
    <p:sldId id="274" r:id="rId13"/>
    <p:sldId id="275" r:id="rId14"/>
    <p:sldId id="276" r:id="rId15"/>
    <p:sldId id="277" r:id="rId16"/>
    <p:sldId id="282" r:id="rId17"/>
    <p:sldId id="296" r:id="rId18"/>
    <p:sldId id="279" r:id="rId19"/>
    <p:sldId id="280" r:id="rId20"/>
    <p:sldId id="281" r:id="rId21"/>
    <p:sldId id="297" r:id="rId22"/>
    <p:sldId id="286" r:id="rId23"/>
    <p:sldId id="287" r:id="rId24"/>
    <p:sldId id="288" r:id="rId25"/>
    <p:sldId id="289" r:id="rId26"/>
    <p:sldId id="298" r:id="rId27"/>
    <p:sldId id="299" r:id="rId28"/>
    <p:sldId id="290" r:id="rId29"/>
    <p:sldId id="291" r:id="rId30"/>
    <p:sldId id="292" r:id="rId31"/>
    <p:sldId id="294" r:id="rId32"/>
    <p:sldId id="301" r:id="rId33"/>
    <p:sldId id="302" r:id="rId34"/>
    <p:sldId id="303" r:id="rId35"/>
  </p:sldIdLst>
  <p:sldSz cx="9144000" cy="6858000" type="screen4x3"/>
  <p:notesSz cx="6858000" cy="9144000"/>
  <p:embeddedFontLst>
    <p:embeddedFont>
      <p:font typeface="HG丸ｺﾞｼｯｸM-PRO" panose="020F0600000000000000" pitchFamily="50" charset="-128"/>
      <p:regular r:id="rId37"/>
    </p:embeddedFont>
    <p:embeddedFont>
      <p:font typeface="HGP創英角ﾎﾟｯﾌﾟ体" panose="040B0A00000000000000" pitchFamily="50" charset="-128"/>
      <p:regular r:id="rId38"/>
    </p:embeddedFont>
    <p:embeddedFont>
      <p:font typeface="HGPｺﾞｼｯｸE" panose="020B0900000000000000" pitchFamily="50" charset="-128"/>
      <p:regular r:id="rId39"/>
    </p:embeddedFont>
    <p:embeddedFont>
      <p:font typeface="Book Antiqua" panose="02040602050305030304" pitchFamily="18" charset="0"/>
      <p:regular r:id="rId40"/>
      <p:bold r:id="rId41"/>
      <p:italic r:id="rId42"/>
      <p:boldItalic r:id="rId43"/>
    </p:embeddedFont>
    <p:embeddedFont>
      <p:font typeface="HGP創英角ｺﾞｼｯｸUB" panose="020B0900000000000000" pitchFamily="50" charset="-128"/>
      <p:regular r:id="rId44"/>
    </p:embeddedFont>
    <p:embeddedFont>
      <p:font typeface="Calibri" panose="020F0502020204030204" pitchFamily="34" charset="0"/>
      <p:regular r:id="rId45"/>
      <p:bold r:id="rId46"/>
      <p:italic r:id="rId47"/>
      <p:boldItalic r:id="rId48"/>
    </p:embeddedFont>
    <p:embeddedFont>
      <p:font typeface="コーポレート・ロゴ（ラウンド）" panose="02000600000000000000" pitchFamily="2" charset="-128"/>
      <p:regular r:id="rId49"/>
    </p:embeddedFont>
    <p:embeddedFont>
      <p:font typeface="HG明朝B" panose="02020809000000000000" pitchFamily="17" charset="-128"/>
      <p:regular r:id="rId50"/>
    </p:embeddedFont>
    <p:embeddedFont>
      <p:font typeface="Lucida Sans" panose="020B0602030504020204" pitchFamily="34" charset="0"/>
      <p:regular r:id="rId51"/>
      <p:bold r:id="rId52"/>
      <p:italic r:id="rId53"/>
      <p:boldItalic r:id="rId54"/>
    </p:embeddedFont>
    <p:embeddedFont>
      <p:font typeface="微軟正黑體" panose="020B0604030504040204" pitchFamily="34" charset="-120"/>
      <p:regular r:id="rId55"/>
      <p:bold r:id="rId5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9900"/>
    <a:srgbClr val="5D8F41"/>
    <a:srgbClr val="BA9716"/>
    <a:srgbClr val="F6F8D8"/>
    <a:srgbClr val="FFFFCC"/>
    <a:srgbClr val="6198B1"/>
    <a:srgbClr val="0066CC"/>
    <a:srgbClr val="FDA40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73414" autoAdjust="0"/>
  </p:normalViewPr>
  <p:slideViewPr>
    <p:cSldViewPr>
      <p:cViewPr>
        <p:scale>
          <a:sx n="70" d="100"/>
          <a:sy n="70" d="100"/>
        </p:scale>
        <p:origin x="-810"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85284-1928-40F3-B0D8-FE96484A9404}"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9A99-5B38-4AE3-B921-CD0F74BDB550}" type="slidenum">
              <a:rPr kumimoji="1" lang="ja-JP" altLang="en-US" smtClean="0"/>
              <a:t>‹#›</a:t>
            </a:fld>
            <a:endParaRPr kumimoji="1" lang="ja-JP" altLang="en-US"/>
          </a:p>
        </p:txBody>
      </p:sp>
    </p:spTree>
    <p:extLst>
      <p:ext uri="{BB962C8B-B14F-4D97-AF65-F5344CB8AC3E}">
        <p14:creationId xmlns:p14="http://schemas.microsoft.com/office/powerpoint/2010/main" val="45624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契約について学ぼう</a:t>
            </a:r>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それでは、「５千円で買い取りたい」と</a:t>
            </a:r>
          </a:p>
          <a:p>
            <a:r>
              <a:rPr kumimoji="1" lang="ja-JP" altLang="en-US" dirty="0" smtClean="0"/>
              <a:t>言われたら、どうしますか。</a:t>
            </a:r>
          </a:p>
          <a:p>
            <a:endParaRPr kumimoji="1" lang="ja-JP" altLang="en-US" dirty="0" smtClean="0"/>
          </a:p>
          <a:p>
            <a:r>
              <a:rPr kumimoji="1" lang="ja-JP" altLang="en-US" dirty="0" smtClean="0"/>
              <a:t>　５千円だったら売ってもいいよ。</a:t>
            </a:r>
          </a:p>
          <a:p>
            <a:r>
              <a:rPr kumimoji="1" lang="ja-JP" altLang="en-US" dirty="0" smtClean="0"/>
              <a:t/>
            </a:r>
            <a:br>
              <a:rPr kumimoji="1" lang="ja-JP" altLang="en-US" dirty="0" smtClean="0"/>
            </a:br>
            <a:r>
              <a:rPr kumimoji="1" lang="ja-JP" altLang="en-US" dirty="0" smtClean="0"/>
              <a:t>そういうときに、意思表示が合致しているといい、契約が成立します。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10</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契約の成立</a:t>
            </a:r>
          </a:p>
          <a:p>
            <a:endParaRPr kumimoji="1" lang="ja-JP" altLang="en-US" dirty="0" smtClean="0"/>
          </a:p>
          <a:p>
            <a:r>
              <a:rPr kumimoji="1" lang="ja-JP" altLang="en-US" dirty="0" smtClean="0"/>
              <a:t>ここでクイズです。</a:t>
            </a:r>
          </a:p>
          <a:p>
            <a:endParaRPr kumimoji="1" lang="ja-JP" altLang="en-US" dirty="0" smtClean="0"/>
          </a:p>
          <a:p>
            <a:r>
              <a:rPr kumimoji="1" lang="ja-JP" altLang="en-US" dirty="0" smtClean="0"/>
              <a:t>クイズ　電話でピザを注文した場合、いつ契約が成立するのでしょうか。</a:t>
            </a:r>
          </a:p>
          <a:p>
            <a:r>
              <a:rPr kumimoji="1" lang="ja-JP" altLang="en-US" dirty="0" smtClean="0"/>
              <a:t>①電話でピザを注文し、店員が「かしこまりました」と言ったとき</a:t>
            </a:r>
          </a:p>
          <a:p>
            <a:r>
              <a:rPr kumimoji="1" lang="ja-JP" altLang="en-US" dirty="0" smtClean="0"/>
              <a:t>②ピザの代金を支払ったとき</a:t>
            </a:r>
          </a:p>
          <a:p>
            <a:r>
              <a:rPr kumimoji="1" lang="ja-JP" altLang="en-US" dirty="0" smtClean="0"/>
              <a:t>③ピザを受け取ったとき</a:t>
            </a:r>
          </a:p>
          <a:p>
            <a:endParaRPr kumimoji="1" lang="ja-JP" altLang="en-US" dirty="0" smtClean="0"/>
          </a:p>
          <a:p>
            <a:r>
              <a:rPr kumimoji="1" lang="ja-JP" altLang="en-US" dirty="0" smtClean="0"/>
              <a:t>正解は①　電話で注文し、お店のスタッフが承諾したときです。</a:t>
            </a:r>
          </a:p>
          <a:p>
            <a:r>
              <a:rPr kumimoji="1" lang="ja-JP" altLang="en-US" dirty="0" smtClean="0"/>
              <a:t>契約は、申し込みに対して、相手が承諾したときに成立します。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11</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なぜ代金を支払った時やピザを受け取ったときではないの？</a:t>
            </a:r>
          </a:p>
          <a:p>
            <a:endParaRPr kumimoji="1" lang="ja-JP" altLang="en-US" dirty="0" smtClean="0"/>
          </a:p>
          <a:p>
            <a:r>
              <a:rPr kumimoji="1" lang="ja-JP" altLang="en-US" dirty="0" smtClean="0"/>
              <a:t>では、一緒に考えてみましょう。</a:t>
            </a:r>
          </a:p>
          <a:p>
            <a:endParaRPr kumimoji="1" lang="ja-JP" altLang="en-US" dirty="0" smtClean="0"/>
          </a:p>
          <a:p>
            <a:r>
              <a:rPr kumimoji="1" lang="ja-JP" altLang="en-US" dirty="0" smtClean="0"/>
              <a:t>太郎君がピザを注文した後に、おじいちゃんが帰ってきました。</a:t>
            </a:r>
          </a:p>
          <a:p>
            <a:endParaRPr kumimoji="1" lang="ja-JP" altLang="en-US" dirty="0" smtClean="0"/>
          </a:p>
          <a:p>
            <a:r>
              <a:rPr kumimoji="1" lang="ja-JP" altLang="en-US" dirty="0" smtClean="0"/>
              <a:t>「今日は、特上の握り寿司の出前を取ろうか」とおじいちゃんが言ったので、</a:t>
            </a:r>
            <a:endParaRPr kumimoji="1" lang="en-US" altLang="ja-JP" dirty="0" smtClean="0"/>
          </a:p>
          <a:p>
            <a:r>
              <a:rPr kumimoji="1" lang="ja-JP" altLang="en-US" dirty="0" smtClean="0"/>
              <a:t>太郎君は急にお寿司が食べたくなりました。</a:t>
            </a:r>
            <a:endParaRPr kumimoji="1" lang="en-US" altLang="ja-JP" dirty="0" smtClean="0"/>
          </a:p>
          <a:p>
            <a:endParaRPr kumimoji="1" lang="ja-JP" altLang="en-US" dirty="0" smtClean="0"/>
          </a:p>
          <a:p>
            <a:r>
              <a:rPr kumimoji="1" lang="ja-JP" altLang="en-US" dirty="0" smtClean="0"/>
              <a:t>太郎君は、ピザの宅配を断ろうと電話をしましたが、</a:t>
            </a:r>
            <a:endParaRPr kumimoji="1" lang="en-US" altLang="ja-JP" dirty="0" smtClean="0"/>
          </a:p>
          <a:p>
            <a:r>
              <a:rPr kumimoji="1" lang="ja-JP" altLang="en-US" dirty="0" smtClean="0"/>
              <a:t>「キャンセルはできない」と言われました。</a:t>
            </a:r>
            <a:endParaRPr kumimoji="1" lang="en-US" altLang="ja-JP" dirty="0" smtClean="0"/>
          </a:p>
          <a:p>
            <a:r>
              <a:rPr kumimoji="1" lang="ja-JP" altLang="en-US" dirty="0" smtClean="0"/>
              <a:t>そうこうしているうちにピザが届いてしまいました。</a:t>
            </a:r>
          </a:p>
          <a:p>
            <a:endParaRPr kumimoji="1" lang="ja-JP" altLang="en-US" dirty="0" smtClean="0"/>
          </a:p>
          <a:p>
            <a:r>
              <a:rPr kumimoji="1" lang="ja-JP" altLang="en-US" dirty="0" smtClean="0"/>
              <a:t>みなさんどう思いますか？</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12</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お店の立場に立って考えてみましょう。</a:t>
            </a:r>
          </a:p>
          <a:p>
            <a:endParaRPr kumimoji="1" lang="ja-JP" altLang="en-US" dirty="0" smtClean="0"/>
          </a:p>
          <a:p>
            <a:r>
              <a:rPr kumimoji="1" lang="ja-JP" altLang="en-US" dirty="0" smtClean="0"/>
              <a:t>「まだお金を払っていないから」「まだピザを受け取っていないから」と</a:t>
            </a:r>
          </a:p>
          <a:p>
            <a:r>
              <a:rPr kumimoji="1" lang="ja-JP" altLang="en-US" dirty="0" smtClean="0"/>
              <a:t>キャンセルされたらどうでしょうか。</a:t>
            </a:r>
          </a:p>
          <a:p>
            <a:endParaRPr kumimoji="1" lang="ja-JP" altLang="en-US" dirty="0" smtClean="0"/>
          </a:p>
          <a:p>
            <a:r>
              <a:rPr kumimoji="1" lang="ja-JP" altLang="en-US" dirty="0" smtClean="0"/>
              <a:t>お店にとっては、せっかく作ったピザが無駄になってしまいます。</a:t>
            </a:r>
          </a:p>
          <a:p>
            <a:r>
              <a:rPr kumimoji="1" lang="ja-JP" altLang="en-US" dirty="0" smtClean="0"/>
              <a:t>例えばピザを配達して玄関先で断られると困りますね。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13</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注文した側の立場に立って考えてみましょう。</a:t>
            </a:r>
          </a:p>
          <a:p>
            <a:endParaRPr kumimoji="1" lang="ja-JP" altLang="en-US" dirty="0" smtClean="0"/>
          </a:p>
          <a:p>
            <a:r>
              <a:rPr kumimoji="1" lang="ja-JP" altLang="en-US" dirty="0" smtClean="0"/>
              <a:t>代金を支払ったり、商品を受け取ったときに契約が成立すると、</a:t>
            </a:r>
          </a:p>
          <a:p>
            <a:r>
              <a:rPr kumimoji="1" lang="ja-JP" altLang="en-US" dirty="0" smtClean="0"/>
              <a:t>注文した後に自由にキャンセルできてよいように思います。</a:t>
            </a:r>
          </a:p>
          <a:p>
            <a:endParaRPr kumimoji="1" lang="ja-JP" altLang="en-US" dirty="0" smtClean="0"/>
          </a:p>
          <a:p>
            <a:r>
              <a:rPr kumimoji="1" lang="ja-JP" altLang="en-US" dirty="0" smtClean="0"/>
              <a:t>しかし、お店から「まだ代金を受け取っていないから」</a:t>
            </a:r>
          </a:p>
          <a:p>
            <a:r>
              <a:rPr kumimoji="1" lang="ja-JP" altLang="en-US" dirty="0" smtClean="0"/>
              <a:t>「まだ商品を渡していないから」とキャンセルされるとどうでしょうか。</a:t>
            </a:r>
          </a:p>
          <a:p>
            <a:endParaRPr kumimoji="1" lang="ja-JP" altLang="en-US" dirty="0" smtClean="0"/>
          </a:p>
          <a:p>
            <a:r>
              <a:rPr kumimoji="1" lang="ja-JP" altLang="en-US" dirty="0" smtClean="0"/>
              <a:t>例えばパーティーでピザを待っているのに届かないと困りますね。</a:t>
            </a:r>
          </a:p>
          <a:p>
            <a:endParaRPr kumimoji="1" lang="ja-JP" altLang="en-US" dirty="0" smtClean="0"/>
          </a:p>
          <a:p>
            <a:r>
              <a:rPr kumimoji="1" lang="ja-JP" altLang="en-US" dirty="0" smtClean="0"/>
              <a:t>　だから、ピザの申込みに対して、お店が「かしこまりました」と承諾したときに成立するんだね。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契約書に名前を書いたり、ハンコを押したりしていないのに？</a:t>
            </a:r>
          </a:p>
          <a:p>
            <a:r>
              <a:rPr kumimoji="1" lang="ja-JP" altLang="en-US" dirty="0" err="1" smtClean="0"/>
              <a:t>って</a:t>
            </a:r>
            <a:r>
              <a:rPr kumimoji="1" lang="ja-JP" altLang="en-US" dirty="0" smtClean="0"/>
              <a:t>思う人がいるかもしれませんね。</a:t>
            </a:r>
          </a:p>
          <a:p>
            <a:endParaRPr kumimoji="1" lang="ja-JP" altLang="en-US" dirty="0" smtClean="0"/>
          </a:p>
          <a:p>
            <a:r>
              <a:rPr kumimoji="1" lang="ja-JP" altLang="en-US" dirty="0" smtClean="0"/>
              <a:t>契約書やハンコ、サインは、証拠を残すためのものです。</a:t>
            </a:r>
          </a:p>
          <a:p>
            <a:r>
              <a:rPr kumimoji="1" lang="ja-JP" altLang="en-US" dirty="0" smtClean="0"/>
              <a:t>原則として契約は口約束でも成立します。</a:t>
            </a:r>
          </a:p>
          <a:p>
            <a:endParaRPr kumimoji="1" lang="ja-JP" altLang="en-US" dirty="0" smtClean="0"/>
          </a:p>
          <a:p>
            <a:r>
              <a:rPr kumimoji="1" lang="ja-JP" altLang="en-US" dirty="0" smtClean="0"/>
              <a:t>　契約書がなくても契約は成立するんだね。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15</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契約の成立　</a:t>
            </a:r>
            <a:r>
              <a:rPr kumimoji="1" lang="en-US" altLang="ja-JP" dirty="0" smtClean="0"/>
              <a:t>(</a:t>
            </a:r>
            <a:r>
              <a:rPr kumimoji="1" lang="ja-JP" altLang="en-US" dirty="0" smtClean="0"/>
              <a:t>ネット取引の場合</a:t>
            </a:r>
            <a:r>
              <a:rPr kumimoji="1" lang="en-US" altLang="ja-JP" dirty="0" smtClean="0"/>
              <a:t>)</a:t>
            </a:r>
          </a:p>
          <a:p>
            <a:endParaRPr kumimoji="1" lang="ja-JP" altLang="en-US" dirty="0" smtClean="0"/>
          </a:p>
          <a:p>
            <a:r>
              <a:rPr kumimoji="1" lang="ja-JP" altLang="en-US" dirty="0" smtClean="0"/>
              <a:t>それでは、契約する相手と直接話ができないインターネットで注文をした場合は</a:t>
            </a:r>
          </a:p>
          <a:p>
            <a:r>
              <a:rPr kumimoji="1" lang="ja-JP" altLang="en-US" dirty="0" smtClean="0"/>
              <a:t>いつ契約が成立するのでしょうか。</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16</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契約の成立</a:t>
            </a:r>
          </a:p>
          <a:p>
            <a:endParaRPr kumimoji="1" lang="ja-JP" altLang="en-US" dirty="0" smtClean="0"/>
          </a:p>
          <a:p>
            <a:r>
              <a:rPr kumimoji="1" lang="ja-JP" altLang="en-US" dirty="0" smtClean="0"/>
              <a:t>ここでクイズです。</a:t>
            </a:r>
          </a:p>
          <a:p>
            <a:r>
              <a:rPr kumimoji="1" lang="ja-JP" altLang="en-US" dirty="0" smtClean="0"/>
              <a:t>インターネットでピザを注文したときは、いつ契約が成立するのでしょうか。</a:t>
            </a:r>
          </a:p>
          <a:p>
            <a:r>
              <a:rPr kumimoji="1" lang="ja-JP" altLang="en-US" dirty="0" smtClean="0"/>
              <a:t>①画面でピザを選んで申込みボタンをクリックしたとき</a:t>
            </a:r>
          </a:p>
          <a:p>
            <a:r>
              <a:rPr kumimoji="1" lang="ja-JP" altLang="en-US" dirty="0" smtClean="0"/>
              <a:t>②「注文を承りました」とウェブ画面に表示されたときやメールを受け取ったとき</a:t>
            </a:r>
          </a:p>
          <a:p>
            <a:endParaRPr kumimoji="1" lang="ja-JP" altLang="en-US" dirty="0" smtClean="0"/>
          </a:p>
          <a:p>
            <a:r>
              <a:rPr kumimoji="1" lang="ja-JP" altLang="en-US" dirty="0" smtClean="0"/>
              <a:t>正解 は ②です。</a:t>
            </a:r>
          </a:p>
          <a:p>
            <a:r>
              <a:rPr kumimoji="1" lang="ja-JP" altLang="en-US" dirty="0" smtClean="0"/>
              <a:t>　</a:t>
            </a:r>
          </a:p>
          <a:p>
            <a:r>
              <a:rPr kumimoji="1" lang="ja-JP" altLang="en-US" dirty="0" smtClean="0"/>
              <a:t>ピザを選んで申込みボタンをクリックすることで申込みとなります。</a:t>
            </a:r>
          </a:p>
          <a:p>
            <a:r>
              <a:rPr kumimoji="1" lang="ja-JP" altLang="en-US" dirty="0" smtClean="0"/>
              <a:t>画面に承諾の表示がされたときや承諾のメールを受け取ったときに契約が成立します。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17</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２章　契約トラブルの解決方法</a:t>
            </a:r>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18</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契約が成立すると？</a:t>
            </a:r>
            <a:endParaRPr kumimoji="1" lang="en-US" altLang="ja-JP" dirty="0" smtClean="0"/>
          </a:p>
          <a:p>
            <a:endParaRPr kumimoji="1" lang="ja-JP" altLang="en-US" dirty="0" smtClean="0"/>
          </a:p>
          <a:p>
            <a:r>
              <a:rPr kumimoji="1" lang="ja-JP" altLang="en-US" dirty="0" smtClean="0"/>
              <a:t>一度契約が成立すると、</a:t>
            </a:r>
          </a:p>
          <a:p>
            <a:r>
              <a:rPr kumimoji="1" lang="ja-JP" altLang="en-US" dirty="0" smtClean="0"/>
              <a:t>合意した内容をお互いに守る義務があります。</a:t>
            </a:r>
          </a:p>
          <a:p>
            <a:r>
              <a:rPr kumimoji="1" lang="ja-JP" altLang="en-US" dirty="0" smtClean="0"/>
              <a:t>契約した内容と違うことをしたり、</a:t>
            </a:r>
          </a:p>
          <a:p>
            <a:r>
              <a:rPr kumimoji="1" lang="ja-JP" altLang="en-US" dirty="0" smtClean="0"/>
              <a:t>一方的な都合で契約をやめることはできません。</a:t>
            </a:r>
          </a:p>
          <a:p>
            <a:endParaRPr kumimoji="1" lang="ja-JP" altLang="en-US" dirty="0" smtClean="0"/>
          </a:p>
          <a:p>
            <a:r>
              <a:rPr kumimoji="1" lang="ja-JP" altLang="en-US" dirty="0" smtClean="0"/>
              <a:t>これを認めてしまうと、</a:t>
            </a:r>
          </a:p>
          <a:p>
            <a:r>
              <a:rPr kumimoji="1" lang="ja-JP" altLang="en-US" dirty="0" smtClean="0"/>
              <a:t>みんなが安心して</a:t>
            </a:r>
          </a:p>
          <a:p>
            <a:r>
              <a:rPr kumimoji="1" lang="ja-JP" altLang="en-US" dirty="0" smtClean="0"/>
              <a:t>契約を結ぶことができなくなるからです。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19</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ここでクイズです。</a:t>
            </a:r>
          </a:p>
          <a:p>
            <a:endParaRPr kumimoji="1" lang="ja-JP" altLang="en-US" dirty="0" smtClean="0"/>
          </a:p>
          <a:p>
            <a:r>
              <a:rPr kumimoji="1" lang="ja-JP" altLang="en-US" dirty="0" smtClean="0"/>
              <a:t>クイズ　</a:t>
            </a:r>
          </a:p>
          <a:p>
            <a:r>
              <a:rPr kumimoji="1" lang="ja-JP" altLang="en-US" dirty="0" smtClean="0"/>
              <a:t>「明日、パーティーをするので午後３時にピザを配達してほしい」と電話をしました。</a:t>
            </a:r>
          </a:p>
          <a:p>
            <a:r>
              <a:rPr kumimoji="1" lang="ja-JP" altLang="en-US" dirty="0" smtClean="0"/>
              <a:t>「かしこまりました」との返事だったのに、パーティーが終了した後にピザが届きました。</a:t>
            </a:r>
          </a:p>
          <a:p>
            <a:r>
              <a:rPr kumimoji="1" lang="ja-JP" altLang="en-US" dirty="0" smtClean="0"/>
              <a:t>代金を支払わなければならないでしょうか。</a:t>
            </a:r>
          </a:p>
          <a:p>
            <a:endParaRPr kumimoji="1" lang="ja-JP" altLang="en-US" dirty="0" smtClean="0"/>
          </a:p>
          <a:p>
            <a:r>
              <a:rPr kumimoji="1" lang="ja-JP" altLang="en-US" dirty="0" smtClean="0"/>
              <a:t>①　代金を支払わなければならない　　②　代金を支払う必要はない</a:t>
            </a:r>
          </a:p>
          <a:p>
            <a:endParaRPr kumimoji="1" lang="ja-JP" altLang="en-US" dirty="0" smtClean="0"/>
          </a:p>
          <a:p>
            <a:r>
              <a:rPr kumimoji="1" lang="ja-JP" altLang="en-US" dirty="0" smtClean="0"/>
              <a:t>正解は、②　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20</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約束の時間に間に合わなかったら？</a:t>
            </a:r>
            <a:endParaRPr kumimoji="1" lang="en-US" altLang="ja-JP" dirty="0" smtClean="0"/>
          </a:p>
          <a:p>
            <a:endParaRPr kumimoji="1" lang="ja-JP" altLang="en-US" dirty="0" smtClean="0"/>
          </a:p>
          <a:p>
            <a:r>
              <a:rPr kumimoji="1" lang="ja-JP" altLang="en-US" dirty="0" smtClean="0"/>
              <a:t>約束していた時間にピザが届かず、パーティーに間に合わなかった場合は、</a:t>
            </a:r>
          </a:p>
          <a:p>
            <a:r>
              <a:rPr kumimoji="1" lang="ja-JP" altLang="en-US" dirty="0" smtClean="0"/>
              <a:t>注文をした側は契約をやめることができ、代金を支払う必要はありません。</a:t>
            </a:r>
          </a:p>
          <a:p>
            <a:endParaRPr kumimoji="1" lang="ja-JP" altLang="en-US" dirty="0" smtClean="0"/>
          </a:p>
          <a:p>
            <a:r>
              <a:rPr kumimoji="1" lang="ja-JP" altLang="en-US" dirty="0" smtClean="0"/>
              <a:t>法律用語では、債務不履行といいます。</a:t>
            </a:r>
          </a:p>
          <a:p>
            <a:r>
              <a:rPr kumimoji="1" lang="ja-JP" altLang="en-US" dirty="0" smtClean="0"/>
              <a:t>ピザが間に合わなかったことで損害があれば、</a:t>
            </a:r>
          </a:p>
          <a:p>
            <a:r>
              <a:rPr kumimoji="1" lang="ja-JP" altLang="en-US" dirty="0" smtClean="0"/>
              <a:t>損害賠償を請求できる場合もあります。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21</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商品に問題があったら？</a:t>
            </a:r>
          </a:p>
          <a:p>
            <a:endParaRPr kumimoji="1" lang="ja-JP" altLang="en-US" dirty="0" smtClean="0"/>
          </a:p>
          <a:p>
            <a:r>
              <a:rPr kumimoji="1" lang="ja-JP" altLang="en-US" dirty="0" smtClean="0"/>
              <a:t>購入した商品が不良品だったということはありませんか。</a:t>
            </a:r>
          </a:p>
          <a:p>
            <a:endParaRPr kumimoji="1" lang="ja-JP" altLang="en-US" dirty="0" smtClean="0"/>
          </a:p>
          <a:p>
            <a:r>
              <a:rPr kumimoji="1" lang="ja-JP" altLang="en-US" dirty="0" smtClean="0"/>
              <a:t>ここでクイズです。</a:t>
            </a:r>
          </a:p>
          <a:p>
            <a:endParaRPr kumimoji="1" lang="ja-JP" altLang="en-US" dirty="0" smtClean="0"/>
          </a:p>
          <a:p>
            <a:r>
              <a:rPr kumimoji="1" lang="ja-JP" altLang="en-US" dirty="0" smtClean="0"/>
              <a:t>クイズ　購入した商品が不良品だった場合、お店とメーカーのどちらに責任があるでしょうか。</a:t>
            </a:r>
          </a:p>
          <a:p>
            <a:r>
              <a:rPr kumimoji="1" lang="ja-JP" altLang="en-US" dirty="0" smtClean="0"/>
              <a:t>①　お店　　②　メーカー</a:t>
            </a:r>
          </a:p>
          <a:p>
            <a:endParaRPr kumimoji="1" lang="ja-JP" altLang="en-US" dirty="0" smtClean="0"/>
          </a:p>
          <a:p>
            <a:r>
              <a:rPr kumimoji="1" lang="ja-JP" altLang="en-US" dirty="0" smtClean="0"/>
              <a:t>正解　　①　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22</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どうしてメーカーじゃないの？</a:t>
            </a:r>
          </a:p>
          <a:p>
            <a:endParaRPr kumimoji="1" lang="ja-JP" altLang="en-US" dirty="0" smtClean="0"/>
          </a:p>
          <a:p>
            <a:endParaRPr kumimoji="1" lang="ja-JP" altLang="en-US" dirty="0" smtClean="0"/>
          </a:p>
          <a:p>
            <a:r>
              <a:rPr kumimoji="1" lang="ja-JP" altLang="en-US" dirty="0" smtClean="0"/>
              <a:t>売買契約の当事者はお店です。不良品を販売したお店に責任があります。</a:t>
            </a:r>
          </a:p>
          <a:p>
            <a:endParaRPr kumimoji="1" lang="ja-JP" altLang="en-US" dirty="0" smtClean="0"/>
          </a:p>
          <a:p>
            <a:r>
              <a:rPr kumimoji="1" lang="ja-JP" altLang="en-US" dirty="0" smtClean="0"/>
              <a:t>お店に責任があるのなら、お店に何が言えるの？</a:t>
            </a:r>
          </a:p>
          <a:p>
            <a:endParaRPr kumimoji="1" lang="ja-JP" altLang="en-US" dirty="0" smtClean="0"/>
          </a:p>
          <a:p>
            <a:r>
              <a:rPr kumimoji="1" lang="ja-JP" altLang="en-US" dirty="0" smtClean="0"/>
              <a:t>修理・交換、減額や返金を求めることができます。</a:t>
            </a:r>
          </a:p>
          <a:p>
            <a:endParaRPr kumimoji="1" lang="ja-JP" altLang="en-US" dirty="0" smtClean="0"/>
          </a:p>
          <a:p>
            <a:endParaRPr kumimoji="1" lang="ja-JP" altLang="en-US" dirty="0" smtClean="0"/>
          </a:p>
          <a:p>
            <a:endParaRPr kumimoji="1" lang="ja-JP" altLang="en-US" dirty="0" smtClean="0"/>
          </a:p>
          <a:p>
            <a:r>
              <a:rPr kumimoji="1" lang="ja-JP" altLang="en-US" dirty="0" smtClean="0"/>
              <a:t>なお、商品に欠陥があり、人が亡くなったり、健康を害したり、財産に損害を被った場合は、メーカーにも責任があります。</a:t>
            </a:r>
          </a:p>
          <a:p>
            <a:endParaRPr kumimoji="1" lang="ja-JP" altLang="en-US" dirty="0" smtClean="0"/>
          </a:p>
          <a:p>
            <a:r>
              <a:rPr kumimoji="1" lang="ja-JP" altLang="en-US" dirty="0" smtClean="0"/>
              <a:t>メーカーにも責任があるのなら、メーカーに何が言えるの？</a:t>
            </a:r>
          </a:p>
          <a:p>
            <a:endParaRPr kumimoji="1" lang="ja-JP" altLang="en-US" dirty="0" smtClean="0"/>
          </a:p>
          <a:p>
            <a:r>
              <a:rPr kumimoji="1" lang="ja-JP" altLang="en-US" dirty="0" smtClean="0"/>
              <a:t>損害をお金で賠償するよう求めることができます。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23</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契約をやめたいとき</a:t>
            </a:r>
            <a:endParaRPr kumimoji="1" lang="en-US" altLang="ja-JP" dirty="0" smtClean="0"/>
          </a:p>
          <a:p>
            <a:endParaRPr kumimoji="1" lang="ja-JP" altLang="en-US" dirty="0" smtClean="0"/>
          </a:p>
          <a:p>
            <a:r>
              <a:rPr kumimoji="1" lang="ja-JP" altLang="en-US" dirty="0" smtClean="0"/>
              <a:t>どのようなときに契約をやめることができるのでしょうか？</a:t>
            </a:r>
          </a:p>
          <a:p>
            <a:endParaRPr kumimoji="1" lang="ja-JP" altLang="en-US" dirty="0" smtClean="0"/>
          </a:p>
          <a:p>
            <a:r>
              <a:rPr kumimoji="1" lang="ja-JP" altLang="en-US" dirty="0" smtClean="0"/>
              <a:t>民法により、次のような場合は、契約をやめることができます。</a:t>
            </a:r>
          </a:p>
          <a:p>
            <a:r>
              <a:rPr kumimoji="1" lang="ja-JP" altLang="en-US" dirty="0" smtClean="0"/>
              <a:t>お互いに契約をやめることに合意したとき</a:t>
            </a:r>
          </a:p>
          <a:p>
            <a:r>
              <a:rPr kumimoji="1" lang="ja-JP" altLang="en-US" dirty="0" smtClean="0"/>
              <a:t>契約で定められた義務を果たさないとき</a:t>
            </a:r>
          </a:p>
          <a:p>
            <a:r>
              <a:rPr kumimoji="1" lang="ja-JP" altLang="en-US" dirty="0" smtClean="0"/>
              <a:t>だまされたり、おどされたりして契約したとき</a:t>
            </a:r>
          </a:p>
          <a:p>
            <a:r>
              <a:rPr kumimoji="1" lang="ja-JP" altLang="en-US" dirty="0" smtClean="0"/>
              <a:t>未成年者が親権者の同意なく契約したとき　　など</a:t>
            </a:r>
          </a:p>
          <a:p>
            <a:endParaRPr kumimoji="1" lang="ja-JP" altLang="en-US" dirty="0" smtClean="0"/>
          </a:p>
          <a:p>
            <a:r>
              <a:rPr kumimoji="1" lang="ja-JP" altLang="en-US" dirty="0" smtClean="0"/>
              <a:t>その他、クーリング・オフという特別な制度があります。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クーリング・オフ制度</a:t>
            </a:r>
            <a:endParaRPr kumimoji="1" lang="en-US" altLang="ja-JP" dirty="0" smtClean="0"/>
          </a:p>
          <a:p>
            <a:endParaRPr kumimoji="1" lang="en-US" altLang="ja-JP" dirty="0" smtClean="0"/>
          </a:p>
          <a:p>
            <a:r>
              <a:rPr kumimoji="1" lang="ja-JP" altLang="en-US" dirty="0" smtClean="0"/>
              <a:t>クーリング・オフ制度とは、消費者がいったん契約をしても、</a:t>
            </a:r>
          </a:p>
          <a:p>
            <a:r>
              <a:rPr kumimoji="1" lang="ja-JP" altLang="en-US" dirty="0" smtClean="0"/>
              <a:t>一定の期間内であれば、何の理由もなく一方的に無条件で</a:t>
            </a:r>
          </a:p>
          <a:p>
            <a:r>
              <a:rPr kumimoji="1" lang="ja-JP" altLang="en-US" dirty="0" smtClean="0"/>
              <a:t>契約をやめることができる制度です。</a:t>
            </a:r>
          </a:p>
          <a:p>
            <a:r>
              <a:rPr kumimoji="1" lang="ja-JP" altLang="en-US" dirty="0" smtClean="0"/>
              <a:t>　　　</a:t>
            </a:r>
          </a:p>
          <a:p>
            <a:r>
              <a:rPr kumimoji="1" lang="ja-JP" altLang="en-US" dirty="0" smtClean="0"/>
              <a:t>一方的に契約をやめられるってすごい制度だね。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25</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クーリング・オフ制度</a:t>
            </a:r>
            <a:endParaRPr kumimoji="1" lang="en-US" altLang="ja-JP" dirty="0" smtClean="0"/>
          </a:p>
          <a:p>
            <a:endParaRPr kumimoji="1" lang="en-US" altLang="ja-JP" dirty="0" smtClean="0"/>
          </a:p>
          <a:p>
            <a:r>
              <a:rPr kumimoji="1" lang="ja-JP" altLang="en-US" dirty="0" smtClean="0"/>
              <a:t>どんな契約でもクーリング・オフができるわけではありません。</a:t>
            </a:r>
          </a:p>
          <a:p>
            <a:endParaRPr kumimoji="1" lang="ja-JP" altLang="en-US" dirty="0" smtClean="0"/>
          </a:p>
          <a:p>
            <a:r>
              <a:rPr kumimoji="1" lang="ja-JP" altLang="en-US" dirty="0" smtClean="0"/>
              <a:t>クーリング・オフができるのは、</a:t>
            </a:r>
          </a:p>
          <a:p>
            <a:r>
              <a:rPr kumimoji="1" lang="ja-JP" altLang="en-US" dirty="0" smtClean="0"/>
              <a:t>法律で定められている場合や、</a:t>
            </a:r>
          </a:p>
          <a:p>
            <a:r>
              <a:rPr kumimoji="1" lang="ja-JP" altLang="en-US" dirty="0" smtClean="0"/>
              <a:t>事業者が自主的にクーリング・オフ制度を設けている場合に限られます。</a:t>
            </a:r>
          </a:p>
          <a:p>
            <a:endParaRPr kumimoji="1" lang="ja-JP" altLang="en-US" dirty="0" smtClean="0"/>
          </a:p>
          <a:p>
            <a:r>
              <a:rPr kumimoji="1" lang="ja-JP" altLang="en-US" dirty="0" smtClean="0"/>
              <a:t>　万能な制度ではないんだね。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26</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クーリング・オフ制度</a:t>
            </a:r>
            <a:endParaRPr kumimoji="1" lang="en-US" altLang="ja-JP" dirty="0" smtClean="0"/>
          </a:p>
          <a:p>
            <a:endParaRPr kumimoji="1" lang="en-US" altLang="ja-JP" dirty="0" smtClean="0"/>
          </a:p>
          <a:p>
            <a:r>
              <a:rPr kumimoji="1" lang="ja-JP" altLang="en-US" dirty="0" smtClean="0"/>
              <a:t>特定商取引法では、消費者トラブルになりやすい取引にクーリング・オフを設けています。</a:t>
            </a:r>
          </a:p>
          <a:p>
            <a:endParaRPr kumimoji="1" lang="ja-JP" altLang="en-US" dirty="0" smtClean="0"/>
          </a:p>
          <a:p>
            <a:r>
              <a:rPr kumimoji="1" lang="ja-JP" altLang="en-US" dirty="0" smtClean="0"/>
              <a:t>訪問販売、電話勧誘、訪問購入など不意打ち性の高い取引</a:t>
            </a:r>
          </a:p>
          <a:p>
            <a:endParaRPr kumimoji="1" lang="ja-JP" altLang="en-US" dirty="0" smtClean="0"/>
          </a:p>
          <a:p>
            <a:r>
              <a:rPr kumimoji="1" lang="ja-JP" altLang="en-US" dirty="0" smtClean="0"/>
              <a:t>マルチ商法、内職商法など複雑な取引</a:t>
            </a:r>
          </a:p>
          <a:p>
            <a:endParaRPr kumimoji="1" lang="ja-JP" altLang="en-US" dirty="0" smtClean="0"/>
          </a:p>
          <a:p>
            <a:r>
              <a:rPr kumimoji="1" lang="ja-JP" altLang="en-US" dirty="0" smtClean="0"/>
              <a:t>エステや語学教室など一定期間継続する取引</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27</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ここでクイズです。</a:t>
            </a:r>
            <a:endParaRPr kumimoji="1" lang="en-US" altLang="ja-JP" dirty="0" smtClean="0"/>
          </a:p>
          <a:p>
            <a:endParaRPr kumimoji="1" lang="ja-JP" altLang="en-US" dirty="0" smtClean="0"/>
          </a:p>
          <a:p>
            <a:r>
              <a:rPr kumimoji="1" lang="ja-JP" altLang="en-US" dirty="0" smtClean="0"/>
              <a:t>クイズ　　次のうち、特定商取引法により、クーリング・オフができるのはどれでしょうか。</a:t>
            </a:r>
          </a:p>
          <a:p>
            <a:r>
              <a:rPr kumimoji="1" lang="ja-JP" altLang="en-US" dirty="0" smtClean="0"/>
              <a:t>①　店舗販売　</a:t>
            </a:r>
          </a:p>
          <a:p>
            <a:r>
              <a:rPr kumimoji="1" lang="ja-JP" altLang="en-US" dirty="0" smtClean="0"/>
              <a:t>②　訪問販売　　</a:t>
            </a:r>
          </a:p>
          <a:p>
            <a:r>
              <a:rPr kumimoji="1" lang="ja-JP" altLang="en-US" dirty="0" smtClean="0"/>
              <a:t>③　電話勧誘販売　　</a:t>
            </a:r>
          </a:p>
          <a:p>
            <a:r>
              <a:rPr kumimoji="1" lang="ja-JP" altLang="en-US" dirty="0" smtClean="0"/>
              <a:t>④  通信販売</a:t>
            </a:r>
          </a:p>
          <a:p>
            <a:r>
              <a:rPr kumimoji="1" lang="ja-JP" altLang="en-US" dirty="0" smtClean="0"/>
              <a:t>⑤　マルチ商法　</a:t>
            </a:r>
            <a:r>
              <a:rPr kumimoji="1" lang="en-US" altLang="ja-JP" dirty="0" smtClean="0"/>
              <a:t>(</a:t>
            </a:r>
            <a:r>
              <a:rPr kumimoji="1" lang="ja-JP" altLang="en-US" dirty="0" smtClean="0"/>
              <a:t>商品を買って人を紹介するとマージンがもらえるよ</a:t>
            </a:r>
            <a:r>
              <a:rPr kumimoji="1" lang="en-US" altLang="ja-JP" dirty="0" smtClean="0"/>
              <a:t>)</a:t>
            </a:r>
            <a:r>
              <a:rPr kumimoji="1" lang="ja-JP" altLang="en-US" dirty="0" smtClean="0"/>
              <a:t>　</a:t>
            </a:r>
          </a:p>
          <a:p>
            <a:endParaRPr kumimoji="1" lang="ja-JP" altLang="en-US" dirty="0" smtClean="0"/>
          </a:p>
          <a:p>
            <a:r>
              <a:rPr kumimoji="1" lang="ja-JP" altLang="en-US" dirty="0" smtClean="0"/>
              <a:t>正解　②、③、⑤　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28</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どうして、店舗販売と通信販売は、クーリング・オフができないの？</a:t>
            </a:r>
          </a:p>
          <a:p>
            <a:endParaRPr kumimoji="1" lang="ja-JP" altLang="en-US" dirty="0" smtClean="0"/>
          </a:p>
          <a:p>
            <a:r>
              <a:rPr kumimoji="1" lang="ja-JP" altLang="en-US" dirty="0" smtClean="0"/>
              <a:t>自ら店に出向いての購入や、</a:t>
            </a:r>
          </a:p>
          <a:p>
            <a:r>
              <a:rPr kumimoji="1" lang="ja-JP" altLang="en-US" dirty="0" smtClean="0"/>
              <a:t>カタログやネットの画面を見て申込む通信販売は、</a:t>
            </a:r>
          </a:p>
          <a:p>
            <a:r>
              <a:rPr kumimoji="1" lang="ja-JP" altLang="en-US" dirty="0" smtClean="0"/>
              <a:t>じっくり考えてから契約をするかどうか決めることができるので</a:t>
            </a:r>
          </a:p>
          <a:p>
            <a:r>
              <a:rPr kumimoji="1" lang="ja-JP" altLang="en-US" dirty="0" smtClean="0"/>
              <a:t>対象外になっています。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29</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章　契約とは</a:t>
            </a:r>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３章　どこに相談したらよいの？</a:t>
            </a:r>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30</a:t>
            </a:fld>
            <a:endParaRPr kumimoji="1" lang="ja-JP" altLang="en-US"/>
          </a:p>
        </p:txBody>
      </p:sp>
    </p:spTree>
    <p:extLst>
      <p:ext uri="{BB962C8B-B14F-4D97-AF65-F5344CB8AC3E}">
        <p14:creationId xmlns:p14="http://schemas.microsoft.com/office/powerpoint/2010/main" val="297117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こんな時、どうする？</a:t>
            </a:r>
            <a:endParaRPr kumimoji="1" lang="en-US" altLang="ja-JP" dirty="0" smtClean="0"/>
          </a:p>
          <a:p>
            <a:endParaRPr kumimoji="1" lang="en-US" altLang="ja-JP" dirty="0" smtClean="0"/>
          </a:p>
          <a:p>
            <a:r>
              <a:rPr kumimoji="1" lang="ja-JP" altLang="en-US" dirty="0" smtClean="0"/>
              <a:t>商品の購入やサービスの利用に関する契約トラブルや、</a:t>
            </a:r>
          </a:p>
          <a:p>
            <a:r>
              <a:rPr kumimoji="1" lang="ja-JP" altLang="en-US" dirty="0" smtClean="0"/>
              <a:t>モバイルバッテリーが発火したなど製品トラブルに遭ったら、どこに相談したらよいの？　 </a:t>
            </a:r>
          </a:p>
          <a:p>
            <a:endParaRPr kumimoji="1" lang="ja-JP" altLang="en-US" dirty="0" smtClean="0"/>
          </a:p>
          <a:p>
            <a:r>
              <a:rPr kumimoji="1" lang="ja-JP" altLang="en-US" dirty="0" smtClean="0"/>
              <a:t>消費生活センターに相談しましょう。</a:t>
            </a:r>
          </a:p>
          <a:p>
            <a:r>
              <a:rPr kumimoji="1" lang="ja-JP" altLang="en-US" dirty="0" smtClean="0"/>
              <a:t>全国の都道府県や市区町村にあり、地方公共団体が設置しています。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31</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こんな時、どうする？</a:t>
            </a:r>
            <a:endParaRPr kumimoji="1" lang="en-US" altLang="ja-JP" dirty="0" smtClean="0"/>
          </a:p>
          <a:p>
            <a:endParaRPr kumimoji="1" lang="en-US" altLang="ja-JP" dirty="0" smtClean="0"/>
          </a:p>
          <a:p>
            <a:r>
              <a:rPr kumimoji="1" lang="ja-JP" altLang="en-US" dirty="0" smtClean="0"/>
              <a:t>消費生活センターに相談したらどんな対応をしてくれるの？</a:t>
            </a:r>
          </a:p>
          <a:p>
            <a:endParaRPr kumimoji="1" lang="ja-JP" altLang="en-US" dirty="0" smtClean="0"/>
          </a:p>
          <a:p>
            <a:r>
              <a:rPr kumimoji="1" lang="ja-JP" altLang="en-US" dirty="0" smtClean="0"/>
              <a:t>消費者関連の法律に基づき解決のためのアドバイスをしたり、</a:t>
            </a:r>
          </a:p>
          <a:p>
            <a:r>
              <a:rPr kumimoji="1" lang="ja-JP" altLang="en-US" dirty="0" smtClean="0"/>
              <a:t>必要に応じて事業者との間に入って解決のための交渉のお手伝いをしたりします。</a:t>
            </a:r>
          </a:p>
          <a:p>
            <a:endParaRPr kumimoji="1" lang="ja-JP" altLang="en-US" dirty="0" smtClean="0"/>
          </a:p>
          <a:p>
            <a:r>
              <a:rPr kumimoji="1" lang="ja-JP" altLang="en-US" dirty="0" smtClean="0"/>
              <a:t>消費生活センターに相談することによって、</a:t>
            </a:r>
          </a:p>
          <a:p>
            <a:r>
              <a:rPr kumimoji="1" lang="ja-JP" altLang="en-US" dirty="0" smtClean="0"/>
              <a:t>事業者の姿勢が変わったり、</a:t>
            </a:r>
          </a:p>
          <a:p>
            <a:r>
              <a:rPr kumimoji="1" lang="ja-JP" altLang="en-US" dirty="0" smtClean="0"/>
              <a:t>製品が改良されたり、法律改正にもつながったりします。</a:t>
            </a:r>
          </a:p>
          <a:p>
            <a:endParaRPr kumimoji="1" lang="ja-JP" altLang="en-US" dirty="0" smtClean="0"/>
          </a:p>
          <a:p>
            <a:r>
              <a:rPr kumimoji="1" lang="ja-JP" altLang="en-US" dirty="0" smtClean="0"/>
              <a:t>　みんなの声が社会を良くするんだね。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32</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こんな時、どうする？</a:t>
            </a:r>
            <a:endParaRPr kumimoji="1" lang="en-US" altLang="ja-JP" dirty="0" smtClean="0"/>
          </a:p>
          <a:p>
            <a:endParaRPr kumimoji="1" lang="en-US" altLang="ja-JP" dirty="0" smtClean="0"/>
          </a:p>
          <a:p>
            <a:r>
              <a:rPr kumimoji="1" lang="ja-JP" altLang="en-US" dirty="0" smtClean="0"/>
              <a:t> どのように相談したらよいの？</a:t>
            </a:r>
          </a:p>
          <a:p>
            <a:endParaRPr kumimoji="1" lang="ja-JP" altLang="en-US" dirty="0" smtClean="0"/>
          </a:p>
          <a:p>
            <a:r>
              <a:rPr kumimoji="1" lang="ja-JP" altLang="en-US" dirty="0" smtClean="0"/>
              <a:t>まず、消費生活センターに電話で相談してみましょう。</a:t>
            </a:r>
          </a:p>
          <a:p>
            <a:r>
              <a:rPr kumimoji="1" lang="ja-JP" altLang="en-US" dirty="0" smtClean="0"/>
              <a:t>電話でアドバイスを受け、解決することがたくさんあります。</a:t>
            </a:r>
          </a:p>
          <a:p>
            <a:endParaRPr kumimoji="1" lang="ja-JP" altLang="en-US" dirty="0" smtClean="0"/>
          </a:p>
          <a:p>
            <a:endParaRPr kumimoji="1" lang="ja-JP" altLang="en-US" dirty="0" smtClean="0"/>
          </a:p>
          <a:p>
            <a:r>
              <a:rPr kumimoji="1" lang="ja-JP" altLang="en-US" dirty="0" smtClean="0"/>
              <a:t>消費生活センターの電話番号は？</a:t>
            </a:r>
          </a:p>
          <a:p>
            <a:endParaRPr kumimoji="1" lang="ja-JP" altLang="en-US" dirty="0" smtClean="0"/>
          </a:p>
          <a:p>
            <a:r>
              <a:rPr kumimoji="1" lang="ja-JP" altLang="en-US" dirty="0" smtClean="0"/>
              <a:t>電話番号は１８８です。</a:t>
            </a:r>
          </a:p>
          <a:p>
            <a:r>
              <a:rPr kumimoji="1" lang="ja-JP" altLang="en-US" dirty="0" smtClean="0"/>
              <a:t>１８８にかけるとお住まいの地域の消費生活センターなどの相談窓口につながります。</a:t>
            </a:r>
          </a:p>
          <a:p>
            <a:r>
              <a:rPr kumimoji="1" lang="ja-JP" altLang="en-US" dirty="0" smtClean="0"/>
              <a:t>覚えておいてね。</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33</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34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私たちの生活は契約で成り立っている</a:t>
            </a:r>
          </a:p>
          <a:p>
            <a:endParaRPr kumimoji="1" lang="ja-JP" altLang="en-US" dirty="0" smtClean="0"/>
          </a:p>
          <a:p>
            <a:r>
              <a:rPr kumimoji="1" lang="ja-JP" altLang="en-US" dirty="0" smtClean="0"/>
              <a:t>私たちは、毎日の暮らしのなかでさまざまな契約をしています。</a:t>
            </a:r>
          </a:p>
          <a:p>
            <a:r>
              <a:rPr kumimoji="1" lang="ja-JP" altLang="en-US" dirty="0" smtClean="0"/>
              <a:t>朝、目が覚めたら電気をつけたり、スマホでゲームができるのも、</a:t>
            </a:r>
          </a:p>
          <a:p>
            <a:r>
              <a:rPr kumimoji="1" lang="ja-JP" altLang="en-US" dirty="0" smtClean="0"/>
              <a:t>電力会社や通信会社などと契約をしているからです。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4</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ここでクイズです。</a:t>
            </a:r>
          </a:p>
          <a:p>
            <a:endParaRPr kumimoji="1" lang="ja-JP" altLang="en-US" dirty="0" smtClean="0"/>
          </a:p>
          <a:p>
            <a:r>
              <a:rPr kumimoji="1" lang="ja-JP" altLang="en-US" dirty="0" smtClean="0"/>
              <a:t>クイズ　契約にあてはまるのはどれでしょうか。</a:t>
            </a:r>
          </a:p>
          <a:p>
            <a:r>
              <a:rPr kumimoji="1" lang="ja-JP" altLang="en-US" dirty="0" smtClean="0"/>
              <a:t>①フリマサイトで個人の出品者から時計を買った</a:t>
            </a:r>
          </a:p>
          <a:p>
            <a:r>
              <a:rPr kumimoji="1" lang="ja-JP" altLang="en-US" dirty="0" smtClean="0"/>
              <a:t>②友達と映画に行く約束をした</a:t>
            </a:r>
          </a:p>
          <a:p>
            <a:r>
              <a:rPr kumimoji="1" lang="ja-JP" altLang="en-US" dirty="0" smtClean="0"/>
              <a:t>③コンビニでパンを買った</a:t>
            </a:r>
          </a:p>
          <a:p>
            <a:endParaRPr kumimoji="1" lang="ja-JP" altLang="en-US" dirty="0" smtClean="0"/>
          </a:p>
          <a:p>
            <a:r>
              <a:rPr kumimoji="1" lang="ja-JP" altLang="en-US" dirty="0" smtClean="0"/>
              <a:t>正解は①フリマサイトで個人の出品者から時計を買った　と　③コンビニでパンを買った　ときです。</a:t>
            </a:r>
          </a:p>
          <a:p>
            <a:endParaRPr kumimoji="1" lang="ja-JP" altLang="en-US" dirty="0" smtClean="0"/>
          </a:p>
          <a:p>
            <a:r>
              <a:rPr kumimoji="1" lang="ja-JP" altLang="en-US" dirty="0" smtClean="0"/>
              <a:t>　コンビニなどでの買い物も、金額に限らず、立派な契約なんだね。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5</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契約とは</a:t>
            </a:r>
          </a:p>
          <a:p>
            <a:endParaRPr kumimoji="1" lang="ja-JP" altLang="en-US" dirty="0" smtClean="0"/>
          </a:p>
          <a:p>
            <a:r>
              <a:rPr kumimoji="1" lang="ja-JP" altLang="en-US" dirty="0" smtClean="0"/>
              <a:t>私たちは毎日さまざまな約束をして生活をしています。</a:t>
            </a:r>
          </a:p>
          <a:p>
            <a:r>
              <a:rPr kumimoji="1" lang="ja-JP" altLang="en-US" dirty="0" smtClean="0"/>
              <a:t>友達と映画に行く約束をしたり、コンビニでパンを買う契約も、</a:t>
            </a:r>
          </a:p>
          <a:p>
            <a:r>
              <a:rPr kumimoji="1" lang="ja-JP" altLang="en-US" dirty="0" smtClean="0"/>
              <a:t>パンを受け取る代わりにお金を支払うという約束で成り立っています。</a:t>
            </a:r>
            <a:br>
              <a:rPr kumimoji="1" lang="ja-JP" altLang="en-US" dirty="0" smtClean="0"/>
            </a:br>
            <a:endParaRPr kumimoji="1" lang="ja-JP" altLang="en-US" dirty="0" smtClean="0"/>
          </a:p>
          <a:p>
            <a:r>
              <a:rPr kumimoji="1" lang="ja-JP" altLang="en-US" dirty="0" smtClean="0"/>
              <a:t>　契約も約束の一つなんだね。</a:t>
            </a:r>
            <a:endParaRPr kumimoji="1" lang="ja-JP" altLang="en-US" dirty="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6</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中古のオートバイを１０万円で買う契約をした場合について考えてみましょう。</a:t>
            </a:r>
          </a:p>
          <a:p>
            <a:endParaRPr kumimoji="1" lang="en-US" altLang="ja-JP" dirty="0" smtClean="0"/>
          </a:p>
          <a:p>
            <a:r>
              <a:rPr kumimoji="1" lang="ja-JP" altLang="en-US" dirty="0" smtClean="0"/>
              <a:t>お店にオートバイの引き渡しを求める権利と、</a:t>
            </a:r>
          </a:p>
          <a:p>
            <a:r>
              <a:rPr kumimoji="1" lang="ja-JP" altLang="en-US" dirty="0" smtClean="0"/>
              <a:t>お店に１０万円を払う義務があります。</a:t>
            </a:r>
          </a:p>
          <a:p>
            <a:endParaRPr kumimoji="1" lang="ja-JP" altLang="en-US" dirty="0" smtClean="0"/>
          </a:p>
          <a:p>
            <a:r>
              <a:rPr kumimoji="1" lang="ja-JP" altLang="en-US" dirty="0" smtClean="0"/>
              <a:t>　契約すると権利と義務が発生するんだね。</a:t>
            </a:r>
          </a:p>
          <a:p>
            <a:endParaRPr kumimoji="1" lang="ja-JP" altLang="en-US" dirty="0" smtClean="0"/>
          </a:p>
          <a:p>
            <a:r>
              <a:rPr kumimoji="1" lang="ja-JP" altLang="en-US" dirty="0" smtClean="0"/>
              <a:t>１０万円を支払ったのにお店がオートバイを引き渡さない場合は、</a:t>
            </a:r>
          </a:p>
          <a:p>
            <a:r>
              <a:rPr kumimoji="1" lang="ja-JP" altLang="en-US" dirty="0" smtClean="0"/>
              <a:t>義務を果たすよう裁判所に訴えることができます。</a:t>
            </a:r>
            <a:endParaRPr kumimoji="1" lang="en-US" altLang="ja-JP" dirty="0" smtClean="0"/>
          </a:p>
          <a:p>
            <a:r>
              <a:rPr kumimoji="1" lang="ja-JP" altLang="en-US" dirty="0" smtClean="0"/>
              <a:t>約束のうち、法的な拘束力があるのが契約です。</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7</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契約の成立</a:t>
            </a:r>
          </a:p>
          <a:p>
            <a:endParaRPr kumimoji="1" lang="ja-JP" altLang="en-US" dirty="0" smtClean="0"/>
          </a:p>
          <a:p>
            <a:r>
              <a:rPr kumimoji="1" lang="ja-JP" altLang="en-US" dirty="0" smtClean="0"/>
              <a:t>契約は、当事者双方の意思表示が</a:t>
            </a:r>
          </a:p>
          <a:p>
            <a:r>
              <a:rPr kumimoji="1" lang="ja-JP" altLang="en-US" dirty="0" smtClean="0"/>
              <a:t>合致することによって成立します。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8</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意思表示が合致するってどういうこと？</a:t>
            </a:r>
          </a:p>
          <a:p>
            <a:endParaRPr kumimoji="1" lang="ja-JP" altLang="en-US" dirty="0" smtClean="0"/>
          </a:p>
          <a:p>
            <a:r>
              <a:rPr kumimoji="1" lang="ja-JP" altLang="en-US" dirty="0" smtClean="0"/>
              <a:t>「訪問買い取り」の事例から考えてみましょう。</a:t>
            </a:r>
          </a:p>
          <a:p>
            <a:endParaRPr kumimoji="1" lang="ja-JP" altLang="en-US" dirty="0" smtClean="0"/>
          </a:p>
          <a:p>
            <a:r>
              <a:rPr kumimoji="1" lang="ja-JP" altLang="en-US" dirty="0" smtClean="0"/>
              <a:t>リサイクル業者から「不用品を買い取る」と電話があり、自宅に来てもらいました。</a:t>
            </a:r>
          </a:p>
          <a:p>
            <a:r>
              <a:rPr kumimoji="1" lang="ja-JP" altLang="en-US" dirty="0" smtClean="0"/>
              <a:t>すると「貴金属を見せてほしい」と言われ、お気に入りのネックレスを見せたら、</a:t>
            </a:r>
          </a:p>
          <a:p>
            <a:r>
              <a:rPr kumimoji="1" lang="ja-JP" altLang="en-US" dirty="0" smtClean="0"/>
              <a:t>「５０円で買い取りたい」と言われました。どうしますか。</a:t>
            </a:r>
          </a:p>
          <a:p>
            <a:endParaRPr kumimoji="1" lang="ja-JP" altLang="en-US" dirty="0" smtClean="0"/>
          </a:p>
          <a:p>
            <a:r>
              <a:rPr kumimoji="1" lang="ja-JP" altLang="en-US" dirty="0" smtClean="0"/>
              <a:t>　５０円なんかで売りたくない。断るよ。</a:t>
            </a:r>
          </a:p>
        </p:txBody>
      </p:sp>
      <p:sp>
        <p:nvSpPr>
          <p:cNvPr id="4" name="スライド番号プレースホルダー 3"/>
          <p:cNvSpPr>
            <a:spLocks noGrp="1"/>
          </p:cNvSpPr>
          <p:nvPr>
            <p:ph type="sldNum" sz="quarter" idx="10"/>
          </p:nvPr>
        </p:nvSpPr>
        <p:spPr/>
        <p:txBody>
          <a:bodyPr/>
          <a:lstStyle/>
          <a:p>
            <a:fld id="{A8389A99-5B38-4AE3-B921-CD0F74BDB550}" type="slidenum">
              <a:rPr kumimoji="1" lang="ja-JP" altLang="en-US" smtClean="0"/>
              <a:t>9</a:t>
            </a:fld>
            <a:endParaRPr kumimoji="1" lang="ja-JP" altLang="en-US"/>
          </a:p>
        </p:txBody>
      </p:sp>
    </p:spTree>
    <p:extLst>
      <p:ext uri="{BB962C8B-B14F-4D97-AF65-F5344CB8AC3E}">
        <p14:creationId xmlns:p14="http://schemas.microsoft.com/office/powerpoint/2010/main" val="370860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8416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91368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91763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173435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0306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427546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83784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227636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274837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394636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C275DB-20F3-4FD9-9A21-78DA347F17EC}" type="datetimeFigureOut">
              <a:rPr kumimoji="1" lang="ja-JP" altLang="en-US" smtClean="0"/>
              <a:t>2022/4/13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122495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75DB-20F3-4FD9-9A21-78DA347F17EC}" type="datetimeFigureOut">
              <a:rPr kumimoji="1" lang="ja-JP" altLang="en-US" smtClean="0"/>
              <a:t>2022/4/13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9307C-9F05-435E-AD79-9BB413D194B1}" type="slidenum">
              <a:rPr kumimoji="1" lang="ja-JP" altLang="en-US" smtClean="0"/>
              <a:t>‹#›</a:t>
            </a:fld>
            <a:endParaRPr kumimoji="1" lang="ja-JP" altLang="en-US"/>
          </a:p>
        </p:txBody>
      </p:sp>
    </p:spTree>
    <p:extLst>
      <p:ext uri="{BB962C8B-B14F-4D97-AF65-F5344CB8AC3E}">
        <p14:creationId xmlns:p14="http://schemas.microsoft.com/office/powerpoint/2010/main" val="191726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1.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10.png"/><Relationship Id="rId12"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png"/><Relationship Id="rId11" Type="http://schemas.openxmlformats.org/officeDocument/2006/relationships/image" Target="../media/image36.png"/><Relationship Id="rId5" Type="http://schemas.openxmlformats.org/officeDocument/2006/relationships/image" Target="../media/image1.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2.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2.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4.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5.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image" Target="../media/image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3.png"/><Relationship Id="rId5" Type="http://schemas.openxmlformats.org/officeDocument/2006/relationships/image" Target="../media/image1.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7.xml"/><Relationship Id="rId7" Type="http://schemas.openxmlformats.org/officeDocument/2006/relationships/image" Target="../media/image10.png"/><Relationship Id="rId12"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1.pn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1.png"/><Relationship Id="rId5" Type="http://schemas.openxmlformats.org/officeDocument/2006/relationships/image" Target="../media/image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image" Target="../media/image11.png"/><Relationship Id="rId12" Type="http://schemas.openxmlformats.org/officeDocument/2006/relationships/image" Target="../media/image67.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9.png"/><Relationship Id="rId11" Type="http://schemas.openxmlformats.org/officeDocument/2006/relationships/image" Target="../media/image66.png"/><Relationship Id="rId5" Type="http://schemas.openxmlformats.org/officeDocument/2006/relationships/image" Target="../media/image1.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png"/><Relationship Id="rId3" Type="http://schemas.openxmlformats.org/officeDocument/2006/relationships/notesSlide" Target="../notesSlides/notesSlide22.xml"/><Relationship Id="rId7" Type="http://schemas.openxmlformats.org/officeDocument/2006/relationships/image" Target="../media/image10.png"/><Relationship Id="rId12"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9.png"/><Relationship Id="rId11" Type="http://schemas.openxmlformats.org/officeDocument/2006/relationships/image" Target="../media/image71.png"/><Relationship Id="rId5" Type="http://schemas.openxmlformats.org/officeDocument/2006/relationships/image" Target="../media/image1.png"/><Relationship Id="rId10" Type="http://schemas.openxmlformats.org/officeDocument/2006/relationships/image" Target="../media/image39.png"/><Relationship Id="rId4" Type="http://schemas.openxmlformats.org/officeDocument/2006/relationships/image" Target="../media/image70.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3.xml"/><Relationship Id="rId7"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0.png"/><Relationship Id="rId5" Type="http://schemas.openxmlformats.org/officeDocument/2006/relationships/image" Target="../media/image1.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5.xml"/><Relationship Id="rId7" Type="http://schemas.openxmlformats.org/officeDocument/2006/relationships/image" Target="../media/image83.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1.png"/><Relationship Id="rId9" Type="http://schemas.openxmlformats.org/officeDocument/2006/relationships/image" Target="../media/image85.png"/></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26.xml"/><Relationship Id="rId7" Type="http://schemas.openxmlformats.org/officeDocument/2006/relationships/image" Target="../media/image88.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png"/><Relationship Id="rId5" Type="http://schemas.openxmlformats.org/officeDocument/2006/relationships/image" Target="../media/image87.png"/><Relationship Id="rId10" Type="http://schemas.microsoft.com/office/2007/relationships/hdphoto" Target="../media/hdphoto1.wdp"/><Relationship Id="rId4" Type="http://schemas.openxmlformats.org/officeDocument/2006/relationships/image" Target="../media/image86.png"/><Relationship Id="rId9"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7.xml"/><Relationship Id="rId7" Type="http://schemas.openxmlformats.org/officeDocument/2006/relationships/image" Target="../media/image93.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png"/><Relationship Id="rId3" Type="http://schemas.openxmlformats.org/officeDocument/2006/relationships/notesSlide" Target="../notesSlides/notesSlide28.xml"/><Relationship Id="rId7" Type="http://schemas.openxmlformats.org/officeDocument/2006/relationships/image" Target="../media/image63.png"/><Relationship Id="rId12" Type="http://schemas.openxmlformats.org/officeDocument/2006/relationships/image" Target="../media/image91.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97.png"/><Relationship Id="rId11" Type="http://schemas.openxmlformats.org/officeDocument/2006/relationships/image" Target="../media/image100.png"/><Relationship Id="rId5" Type="http://schemas.openxmlformats.org/officeDocument/2006/relationships/image" Target="../media/image96.png"/><Relationship Id="rId15" Type="http://schemas.openxmlformats.org/officeDocument/2006/relationships/image" Target="../media/image10.pn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58.png"/><Relationship Id="rId1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29.xml"/><Relationship Id="rId7" Type="http://schemas.openxmlformats.org/officeDocument/2006/relationships/image" Target="../media/image103.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notesSlide" Target="../notesSlides/notesSlide31.xml"/><Relationship Id="rId7" Type="http://schemas.openxmlformats.org/officeDocument/2006/relationships/image" Target="../media/image108.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07.png"/><Relationship Id="rId5" Type="http://schemas.openxmlformats.org/officeDocument/2006/relationships/image" Target="../media/image1.png"/><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11.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110.png"/><Relationship Id="rId5" Type="http://schemas.openxmlformats.org/officeDocument/2006/relationships/image" Target="../media/image1.png"/><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notesSlide" Target="../notesSlides/notesSlide33.xml"/><Relationship Id="rId7" Type="http://schemas.openxmlformats.org/officeDocument/2006/relationships/image" Target="../media/image113.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112.png"/><Relationship Id="rId5" Type="http://schemas.openxmlformats.org/officeDocument/2006/relationships/image" Target="../media/image1.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2" name="タイトル 1"/>
          <p:cNvSpPr>
            <a:spLocks noGrp="1"/>
          </p:cNvSpPr>
          <p:nvPr>
            <p:ph type="ctrTitle"/>
          </p:nvPr>
        </p:nvSpPr>
        <p:spPr>
          <a:xfrm>
            <a:off x="611560" y="806847"/>
            <a:ext cx="7772400" cy="1470025"/>
          </a:xfrm>
        </p:spPr>
        <p:txBody>
          <a:bodyPr>
            <a:normAutofit/>
          </a:bodyPr>
          <a:lstStyle/>
          <a:p>
            <a:r>
              <a:rPr kumimoji="1" lang="ja-JP" altLang="en-US" sz="5800" dirty="0" smtClean="0">
                <a:solidFill>
                  <a:srgbClr val="0066CC"/>
                </a:solidFill>
                <a:latin typeface="HGP創英角ｺﾞｼｯｸUB" panose="020B0900000000000000" pitchFamily="50" charset="-128"/>
                <a:ea typeface="HGP創英角ｺﾞｼｯｸUB" panose="020B0900000000000000" pitchFamily="50" charset="-128"/>
              </a:rPr>
              <a:t>契約について学ぼう</a:t>
            </a:r>
            <a:endParaRPr kumimoji="1" lang="ja-JP" altLang="en-US" sz="5800" dirty="0">
              <a:solidFill>
                <a:srgbClr val="0066CC"/>
              </a:solidFill>
              <a:latin typeface="HGP創英角ｺﾞｼｯｸUB" panose="020B0900000000000000" pitchFamily="50" charset="-128"/>
              <a:ea typeface="HGP創英角ｺﾞｼｯｸUB" panose="020B0900000000000000" pitchFamily="50" charset="-128"/>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380" y="1989312"/>
            <a:ext cx="6291239" cy="4248000"/>
          </a:xfrm>
          <a:prstGeom prst="rect">
            <a:avLst/>
          </a:prstGeom>
        </p:spPr>
      </p:pic>
    </p:spTree>
    <p:custDataLst>
      <p:tags r:id="rId1"/>
    </p:custDataLst>
    <p:extLst>
      <p:ext uri="{BB962C8B-B14F-4D97-AF65-F5344CB8AC3E}">
        <p14:creationId xmlns:p14="http://schemas.microsoft.com/office/powerpoint/2010/main" val="1688724697"/>
      </p:ext>
    </p:extLst>
  </p:cSld>
  <p:clrMapOvr>
    <a:masterClrMapping/>
  </p:clrMapOvr>
  <mc:AlternateContent xmlns:mc="http://schemas.openxmlformats.org/markup-compatibility/2006" xmlns:p14="http://schemas.microsoft.com/office/powerpoint/2010/main">
    <mc:Choice Requires="p14">
      <p:transition spd="slow" p14:dur="2000" advTm="11926"/>
    </mc:Choice>
    <mc:Fallback xmlns="">
      <p:transition spd="slow" advTm="11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0" objId="5"/>
        <p14:playEvt time="6240" objId="6"/>
        <p14:stopEvt time="10527" objId="6"/>
        <p14:stopEvt time="11926"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0" name="テキスト ボックス 19"/>
          <p:cNvSpPr txBox="1"/>
          <p:nvPr/>
        </p:nvSpPr>
        <p:spPr>
          <a:xfrm>
            <a:off x="683567" y="1556792"/>
            <a:ext cx="3980513" cy="733534"/>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それでは、「５千円で買い取りたい」と言われたら、どうしますか。</a:t>
            </a:r>
          </a:p>
        </p:txBody>
      </p:sp>
      <p:grpSp>
        <p:nvGrpSpPr>
          <p:cNvPr id="3" name="グループ化 2"/>
          <p:cNvGrpSpPr/>
          <p:nvPr/>
        </p:nvGrpSpPr>
        <p:grpSpPr>
          <a:xfrm>
            <a:off x="5436096" y="2245629"/>
            <a:ext cx="2686004" cy="1745386"/>
            <a:chOff x="5436096" y="2245629"/>
            <a:chExt cx="2686004" cy="1745386"/>
          </a:xfrm>
        </p:grpSpPr>
        <p:sp>
          <p:nvSpPr>
            <p:cNvPr id="10" name="円/楕円 9"/>
            <p:cNvSpPr/>
            <p:nvPr/>
          </p:nvSpPr>
          <p:spPr>
            <a:xfrm>
              <a:off x="5436096" y="2245629"/>
              <a:ext cx="1839198" cy="171272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724128" y="2711242"/>
              <a:ext cx="1671904" cy="861774"/>
            </a:xfrm>
            <a:prstGeom prst="rect">
              <a:avLst/>
            </a:prstGeom>
            <a:noFill/>
          </p:spPr>
          <p:txBody>
            <a:bodyPr wrap="square" rtlCol="0">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５千円</a:t>
              </a:r>
              <a:r>
                <a:rPr lang="ja-JP" altLang="en-US" sz="1200" dirty="0" smtClean="0">
                  <a:latin typeface="HGPｺﾞｼｯｸE" panose="020B0900000000000000" pitchFamily="50" charset="-128"/>
                  <a:ea typeface="HGPｺﾞｼｯｸE" panose="020B0900000000000000" pitchFamily="50" charset="-128"/>
                </a:rPr>
                <a:t>だったら</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売っても</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いい</a:t>
              </a:r>
              <a:r>
                <a:rPr lang="ja-JP" altLang="en-US" sz="1200" dirty="0">
                  <a:latin typeface="HGPｺﾞｼｯｸE" panose="020B0900000000000000" pitchFamily="50" charset="-128"/>
                  <a:ea typeface="HGPｺﾞｼｯｸE" panose="020B0900000000000000" pitchFamily="50" charset="-128"/>
                </a:rPr>
                <a:t>よ。</a:t>
              </a: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2371015"/>
              <a:ext cx="1461868" cy="1620000"/>
            </a:xfrm>
            <a:prstGeom prst="rect">
              <a:avLst/>
            </a:prstGeom>
          </p:spPr>
        </p:pic>
      </p:gr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3533" y="2518358"/>
            <a:ext cx="1643793" cy="1440000"/>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864" y="2986817"/>
            <a:ext cx="1874307" cy="576000"/>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42694" y="4617128"/>
            <a:ext cx="3089264" cy="792000"/>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3037" y="4653128"/>
            <a:ext cx="2798400" cy="792000"/>
          </a:xfrm>
          <a:prstGeom prst="rect">
            <a:avLst/>
          </a:prstGeom>
        </p:spPr>
      </p:pic>
    </p:spTree>
    <p:custDataLst>
      <p:tags r:id="rId1"/>
    </p:custDataLst>
    <p:extLst>
      <p:ext uri="{BB962C8B-B14F-4D97-AF65-F5344CB8AC3E}">
        <p14:creationId xmlns:p14="http://schemas.microsoft.com/office/powerpoint/2010/main" val="3084918459"/>
      </p:ext>
    </p:extLst>
  </p:cSld>
  <p:clrMapOvr>
    <a:masterClrMapping/>
  </p:clrMapOvr>
  <mc:AlternateContent xmlns:mc="http://schemas.openxmlformats.org/markup-compatibility/2006" xmlns:p14="http://schemas.microsoft.com/office/powerpoint/2010/main">
    <mc:Choice Requires="p14">
      <p:transition spd="slow" p14:dur="2000" advTm="22060"/>
    </mc:Choice>
    <mc:Fallback xmlns="">
      <p:transition spd="slow" advTm="22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extLst mod="1">
    <p:ext uri="{E180D4A7-C9FB-4DFB-919C-405C955672EB}">
      <p14:showEvtLst xmlns:p14="http://schemas.microsoft.com/office/powerpoint/2010/main">
        <p14:playEvt time="0" objId="5"/>
        <p14:playEvt time="8259" objId="12"/>
        <p14:stopEvt time="9295" objId="5"/>
        <p14:playEvt time="13709" objId="11"/>
        <p14:stopEvt time="14593" objId="12"/>
        <p14:stopEvt time="22060" objId="11"/>
      </p14:showEvtLst>
    </p:ext>
  </p:extLs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98" y="465332"/>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646193" y="4892563"/>
            <a:ext cx="7855370" cy="120073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1700808"/>
            <a:ext cx="7835621" cy="2952328"/>
          </a:xfrm>
          <a:prstGeom prst="roundRect">
            <a:avLst>
              <a:gd name="adj" fmla="val 1224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2137" y="5286922"/>
            <a:ext cx="1082864" cy="415498"/>
          </a:xfrm>
          <a:prstGeom prst="rect">
            <a:avLst/>
          </a:prstGeom>
          <a:noFill/>
        </p:spPr>
        <p:txBody>
          <a:bodyPr wrap="square" rtlCol="0">
            <a:spAutoFit/>
          </a:bodyPr>
          <a:lstStyle/>
          <a:p>
            <a:r>
              <a:rPr lang="ja-JP" altLang="en-US" sz="2100" dirty="0">
                <a:latin typeface="HGPｺﾞｼｯｸE" panose="020B0900000000000000" pitchFamily="50" charset="-128"/>
                <a:ea typeface="HGPｺﾞｼｯｸE" panose="020B0900000000000000" pitchFamily="50" charset="-128"/>
              </a:rPr>
              <a:t>正解</a:t>
            </a:r>
            <a:r>
              <a:rPr lang="ja-JP" altLang="en-US" sz="2100" dirty="0" smtClean="0">
                <a:latin typeface="HGPｺﾞｼｯｸE" panose="020B0900000000000000" pitchFamily="50" charset="-128"/>
                <a:ea typeface="HGPｺﾞｼｯｸE" panose="020B0900000000000000" pitchFamily="50" charset="-128"/>
              </a:rPr>
              <a:t>は</a:t>
            </a:r>
            <a:endParaRPr lang="ja-JP" altLang="en-US" sz="2100" dirty="0">
              <a:latin typeface="HGPｺﾞｼｯｸE" panose="020B0900000000000000" pitchFamily="50" charset="-128"/>
              <a:ea typeface="HGPｺﾞｼｯｸE" panose="020B0900000000000000" pitchFamily="50" charset="-128"/>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340904"/>
            <a:ext cx="1081989" cy="1224000"/>
          </a:xfrm>
          <a:prstGeom prst="rect">
            <a:avLst/>
          </a:prstGeom>
        </p:spPr>
      </p:pic>
      <p:sp>
        <p:nvSpPr>
          <p:cNvPr id="6" name="テキスト ボックス 5"/>
          <p:cNvSpPr txBox="1"/>
          <p:nvPr/>
        </p:nvSpPr>
        <p:spPr>
          <a:xfrm>
            <a:off x="1598661" y="1848271"/>
            <a:ext cx="6573739" cy="759182"/>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電話でピザを注文した場合</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a:t>
            </a:r>
            <a:endParaRPr lang="en-US" altLang="ja-JP" sz="2000" dirty="0" smtClean="0">
              <a:solidFill>
                <a:schemeClr val="accent3">
                  <a:lumMod val="75000"/>
                </a:schemeClr>
              </a:solidFill>
              <a:latin typeface="HGPｺﾞｼｯｸE" panose="020B0900000000000000" pitchFamily="50" charset="-128"/>
              <a:ea typeface="HGPｺﾞｼｯｸE" panose="020B0900000000000000" pitchFamily="50" charset="-128"/>
            </a:endParaRP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いつ</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契約が成立するのでしょうか。</a:t>
            </a:r>
          </a:p>
        </p:txBody>
      </p:sp>
      <p:sp>
        <p:nvSpPr>
          <p:cNvPr id="7" name="テキスト ボックス 6"/>
          <p:cNvSpPr txBox="1"/>
          <p:nvPr/>
        </p:nvSpPr>
        <p:spPr>
          <a:xfrm>
            <a:off x="1331584" y="2790606"/>
            <a:ext cx="2385727" cy="1588897"/>
          </a:xfrm>
          <a:prstGeom prst="rect">
            <a:avLst/>
          </a:prstGeom>
          <a:noFill/>
        </p:spPr>
        <p:txBody>
          <a:bodyPr wrap="square" rtlCol="0">
            <a:spAutoFit/>
          </a:bodyPr>
          <a:lstStyle/>
          <a:p>
            <a:pPr>
              <a:lnSpc>
                <a:spcPts val="2400"/>
              </a:lnSpc>
            </a:pPr>
            <a:r>
              <a:rPr lang="ja-JP" altLang="en-US" sz="1600" dirty="0">
                <a:latin typeface="+mj-ea"/>
                <a:ea typeface="+mj-ea"/>
              </a:rPr>
              <a:t>電話でピザ</a:t>
            </a:r>
            <a:r>
              <a:rPr lang="ja-JP" altLang="en-US" sz="1600" dirty="0" smtClean="0">
                <a:latin typeface="+mj-ea"/>
                <a:ea typeface="+mj-ea"/>
              </a:rPr>
              <a:t>を</a:t>
            </a:r>
            <a:endParaRPr lang="en-US" altLang="ja-JP" sz="1600" dirty="0" smtClean="0">
              <a:latin typeface="+mj-ea"/>
              <a:ea typeface="+mj-ea"/>
            </a:endParaRPr>
          </a:p>
          <a:p>
            <a:pPr>
              <a:lnSpc>
                <a:spcPts val="2400"/>
              </a:lnSpc>
            </a:pPr>
            <a:r>
              <a:rPr lang="ja-JP" altLang="en-US" sz="1600" dirty="0" smtClean="0">
                <a:latin typeface="+mj-ea"/>
                <a:ea typeface="+mj-ea"/>
              </a:rPr>
              <a:t>注文</a:t>
            </a:r>
            <a:r>
              <a:rPr lang="ja-JP" altLang="en-US" sz="1600" dirty="0">
                <a:latin typeface="+mj-ea"/>
                <a:ea typeface="+mj-ea"/>
              </a:rPr>
              <a:t>し、店員</a:t>
            </a:r>
            <a:r>
              <a:rPr lang="ja-JP" altLang="en-US" sz="1600" dirty="0" smtClean="0">
                <a:latin typeface="+mj-ea"/>
                <a:ea typeface="+mj-ea"/>
              </a:rPr>
              <a:t>が</a:t>
            </a:r>
            <a:endParaRPr lang="en-US" altLang="ja-JP" sz="1600" dirty="0" smtClean="0">
              <a:latin typeface="+mj-ea"/>
              <a:ea typeface="+mj-ea"/>
            </a:endParaRPr>
          </a:p>
          <a:p>
            <a:pPr>
              <a:lnSpc>
                <a:spcPts val="2400"/>
              </a:lnSpc>
            </a:pPr>
            <a:r>
              <a:rPr lang="ja-JP" altLang="en-US" sz="1600" dirty="0" smtClean="0">
                <a:latin typeface="+mj-ea"/>
                <a:ea typeface="+mj-ea"/>
              </a:rPr>
              <a:t>「かしこまり</a:t>
            </a:r>
            <a:endParaRPr lang="en-US" altLang="ja-JP" sz="1600" dirty="0" smtClean="0">
              <a:latin typeface="+mj-ea"/>
              <a:ea typeface="+mj-ea"/>
            </a:endParaRPr>
          </a:p>
          <a:p>
            <a:pPr>
              <a:lnSpc>
                <a:spcPts val="2400"/>
              </a:lnSpc>
            </a:pPr>
            <a:r>
              <a:rPr lang="ja-JP" altLang="en-US" sz="1600" dirty="0" smtClean="0">
                <a:latin typeface="+mj-ea"/>
                <a:ea typeface="+mj-ea"/>
              </a:rPr>
              <a:t>ました</a:t>
            </a:r>
            <a:r>
              <a:rPr lang="ja-JP" altLang="en-US" sz="1600" dirty="0">
                <a:latin typeface="+mj-ea"/>
                <a:ea typeface="+mj-ea"/>
              </a:rPr>
              <a:t>」</a:t>
            </a:r>
            <a:r>
              <a:rPr lang="ja-JP" altLang="en-US" sz="1600" dirty="0" smtClean="0">
                <a:latin typeface="+mj-ea"/>
                <a:ea typeface="+mj-ea"/>
              </a:rPr>
              <a:t>と</a:t>
            </a:r>
            <a:endParaRPr lang="en-US" altLang="ja-JP" sz="1600" dirty="0" smtClean="0">
              <a:latin typeface="+mj-ea"/>
              <a:ea typeface="+mj-ea"/>
            </a:endParaRPr>
          </a:p>
          <a:p>
            <a:pPr>
              <a:lnSpc>
                <a:spcPts val="2400"/>
              </a:lnSpc>
            </a:pPr>
            <a:r>
              <a:rPr lang="ja-JP" altLang="en-US" sz="1600" dirty="0" smtClean="0">
                <a:latin typeface="+mj-ea"/>
                <a:ea typeface="+mj-ea"/>
              </a:rPr>
              <a:t>言った</a:t>
            </a:r>
            <a:r>
              <a:rPr lang="ja-JP" altLang="en-US" sz="1600" dirty="0">
                <a:latin typeface="+mj-ea"/>
                <a:ea typeface="+mj-ea"/>
              </a:rPr>
              <a:t>とき</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4" y="2708920"/>
            <a:ext cx="504000" cy="5040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7705" y="2708920"/>
            <a:ext cx="504000" cy="504000"/>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208" y="2708920"/>
            <a:ext cx="504000" cy="504000"/>
          </a:xfrm>
          <a:prstGeom prst="rect">
            <a:avLst/>
          </a:prstGeom>
        </p:spPr>
      </p:pic>
      <p:sp>
        <p:nvSpPr>
          <p:cNvPr id="24" name="テキスト ボックス 23"/>
          <p:cNvSpPr txBox="1"/>
          <p:nvPr/>
        </p:nvSpPr>
        <p:spPr>
          <a:xfrm>
            <a:off x="4381705" y="2727641"/>
            <a:ext cx="1512224" cy="665567"/>
          </a:xfrm>
          <a:prstGeom prst="rect">
            <a:avLst/>
          </a:prstGeom>
          <a:noFill/>
        </p:spPr>
        <p:txBody>
          <a:bodyPr wrap="square" rtlCol="0">
            <a:spAutoFit/>
          </a:bodyPr>
          <a:lstStyle/>
          <a:p>
            <a:pPr>
              <a:lnSpc>
                <a:spcPts val="2400"/>
              </a:lnSpc>
            </a:pPr>
            <a:r>
              <a:rPr lang="ja-JP" altLang="en-US" sz="1600" dirty="0">
                <a:latin typeface="+mj-ea"/>
                <a:ea typeface="+mj-ea"/>
              </a:rPr>
              <a:t>ピザの代金を</a:t>
            </a:r>
          </a:p>
          <a:p>
            <a:pPr>
              <a:lnSpc>
                <a:spcPts val="2400"/>
              </a:lnSpc>
            </a:pPr>
            <a:r>
              <a:rPr lang="ja-JP" altLang="en-US" sz="1600" dirty="0">
                <a:latin typeface="+mj-ea"/>
                <a:ea typeface="+mj-ea"/>
              </a:rPr>
              <a:t>支払ったとき</a:t>
            </a:r>
          </a:p>
        </p:txBody>
      </p:sp>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8594" y="3100305"/>
            <a:ext cx="1041040" cy="1476000"/>
          </a:xfrm>
          <a:prstGeom prst="rect">
            <a:avLst/>
          </a:prstGeom>
        </p:spPr>
      </p:pic>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1705" y="3520851"/>
            <a:ext cx="1558447" cy="864000"/>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5434" y="3082305"/>
            <a:ext cx="1319451" cy="1512000"/>
          </a:xfrm>
          <a:prstGeom prst="rect">
            <a:avLst/>
          </a:prstGeom>
        </p:spPr>
      </p:pic>
      <p:sp>
        <p:nvSpPr>
          <p:cNvPr id="28" name="テキスト ボックス 27"/>
          <p:cNvSpPr txBox="1"/>
          <p:nvPr/>
        </p:nvSpPr>
        <p:spPr>
          <a:xfrm>
            <a:off x="6444208" y="2727641"/>
            <a:ext cx="1872208" cy="1008609"/>
          </a:xfrm>
          <a:prstGeom prst="rect">
            <a:avLst/>
          </a:prstGeom>
          <a:noFill/>
        </p:spPr>
        <p:txBody>
          <a:bodyPr wrap="square" rtlCol="0">
            <a:spAutoFit/>
          </a:bodyPr>
          <a:lstStyle/>
          <a:p>
            <a:pPr>
              <a:lnSpc>
                <a:spcPts val="2400"/>
              </a:lnSpc>
            </a:pPr>
            <a:r>
              <a:rPr lang="ja-JP" altLang="en-US" sz="1600" dirty="0">
                <a:latin typeface="+mj-ea"/>
                <a:ea typeface="+mj-ea"/>
              </a:rPr>
              <a:t>ピザ</a:t>
            </a:r>
            <a:r>
              <a:rPr lang="ja-JP" altLang="en-US" sz="1600" dirty="0" smtClean="0">
                <a:latin typeface="+mj-ea"/>
                <a:ea typeface="+mj-ea"/>
              </a:rPr>
              <a:t>を受け</a:t>
            </a:r>
            <a:endParaRPr lang="en-US" altLang="ja-JP" sz="1600" dirty="0" smtClean="0">
              <a:latin typeface="+mj-ea"/>
              <a:ea typeface="+mj-ea"/>
            </a:endParaRPr>
          </a:p>
          <a:p>
            <a:pPr>
              <a:lnSpc>
                <a:spcPts val="2400"/>
              </a:lnSpc>
            </a:pPr>
            <a:r>
              <a:rPr lang="ja-JP" altLang="en-US" sz="1600" dirty="0" smtClean="0">
                <a:latin typeface="+mj-ea"/>
                <a:ea typeface="+mj-ea"/>
              </a:rPr>
              <a:t>取った</a:t>
            </a:r>
            <a:endParaRPr lang="en-US" altLang="ja-JP" sz="1600" dirty="0" smtClean="0">
              <a:latin typeface="+mj-ea"/>
              <a:ea typeface="+mj-ea"/>
            </a:endParaRPr>
          </a:p>
          <a:p>
            <a:pPr>
              <a:lnSpc>
                <a:spcPts val="2400"/>
              </a:lnSpc>
            </a:pPr>
            <a:r>
              <a:rPr lang="ja-JP" altLang="en-US" sz="1600" dirty="0" smtClean="0">
                <a:latin typeface="+mj-ea"/>
                <a:ea typeface="+mj-ea"/>
              </a:rPr>
              <a:t>とき</a:t>
            </a:r>
            <a:endParaRPr lang="ja-JP" altLang="en-US" sz="1600" dirty="0">
              <a:latin typeface="+mj-ea"/>
              <a:ea typeface="+mj-ea"/>
            </a:endParaRPr>
          </a:p>
        </p:txBody>
      </p:sp>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4478" y="5202283"/>
            <a:ext cx="1170454" cy="900000"/>
          </a:xfrm>
          <a:prstGeom prst="rect">
            <a:avLst/>
          </a:prstGeom>
        </p:spPr>
      </p:pic>
      <p:pic>
        <p:nvPicPr>
          <p:cNvPr id="17" name="図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95001" y="5163209"/>
            <a:ext cx="720000" cy="720000"/>
          </a:xfrm>
          <a:prstGeom prst="rect">
            <a:avLst/>
          </a:prstGeom>
        </p:spPr>
      </p:pic>
      <p:pic>
        <p:nvPicPr>
          <p:cNvPr id="25" name="図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28617" y="4833296"/>
            <a:ext cx="888694" cy="1260000"/>
          </a:xfrm>
          <a:prstGeom prst="rect">
            <a:avLst/>
          </a:prstGeom>
        </p:spPr>
      </p:pic>
      <p:sp>
        <p:nvSpPr>
          <p:cNvPr id="22" name="正方形/長方形 21"/>
          <p:cNvSpPr/>
          <p:nvPr/>
        </p:nvSpPr>
        <p:spPr>
          <a:xfrm>
            <a:off x="5127960" y="5192024"/>
            <a:ext cx="3286870" cy="605294"/>
          </a:xfrm>
          <a:prstGeom prst="rect">
            <a:avLst/>
          </a:prstGeom>
        </p:spPr>
        <p:txBody>
          <a:bodyPr wrap="square">
            <a:spAutoFit/>
          </a:bodyPr>
          <a:lstStyle/>
          <a:p>
            <a:pPr>
              <a:lnSpc>
                <a:spcPts val="2000"/>
              </a:lnSpc>
            </a:pPr>
            <a:r>
              <a:rPr lang="ja-JP" altLang="en-US" sz="1500" dirty="0">
                <a:latin typeface="HGPｺﾞｼｯｸE" panose="020B0900000000000000" pitchFamily="50" charset="-128"/>
                <a:ea typeface="HGPｺﾞｼｯｸE" panose="020B0900000000000000" pitchFamily="50" charset="-128"/>
              </a:rPr>
              <a:t>契約は、申し込みに対して</a:t>
            </a:r>
            <a:r>
              <a:rPr lang="ja-JP" altLang="en-US" sz="1500" dirty="0" smtClean="0">
                <a:latin typeface="HGPｺﾞｼｯｸE" panose="020B0900000000000000" pitchFamily="50" charset="-128"/>
                <a:ea typeface="HGPｺﾞｼｯｸE" panose="020B0900000000000000" pitchFamily="50" charset="-128"/>
              </a:rPr>
              <a:t>、</a:t>
            </a:r>
            <a:endParaRPr lang="en-US" altLang="ja-JP" sz="15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500" dirty="0" smtClean="0">
                <a:latin typeface="HGPｺﾞｼｯｸE" panose="020B0900000000000000" pitchFamily="50" charset="-128"/>
                <a:ea typeface="HGPｺﾞｼｯｸE" panose="020B0900000000000000" pitchFamily="50" charset="-128"/>
              </a:rPr>
              <a:t>相手</a:t>
            </a:r>
            <a:r>
              <a:rPr lang="ja-JP" altLang="en-US" sz="1500" dirty="0">
                <a:latin typeface="HGPｺﾞｼｯｸE" panose="020B0900000000000000" pitchFamily="50" charset="-128"/>
                <a:ea typeface="HGPｺﾞｼｯｸE" panose="020B0900000000000000" pitchFamily="50" charset="-128"/>
              </a:rPr>
              <a:t>が承諾したときに成立します。</a:t>
            </a:r>
          </a:p>
        </p:txBody>
      </p:sp>
    </p:spTree>
    <p:custDataLst>
      <p:tags r:id="rId1"/>
    </p:custDataLst>
    <p:extLst>
      <p:ext uri="{BB962C8B-B14F-4D97-AF65-F5344CB8AC3E}">
        <p14:creationId xmlns:p14="http://schemas.microsoft.com/office/powerpoint/2010/main" val="2398605911"/>
      </p:ext>
    </p:extLst>
  </p:cSld>
  <p:clrMapOvr>
    <a:masterClrMapping/>
  </p:clrMapOvr>
  <mc:AlternateContent xmlns:mc="http://schemas.openxmlformats.org/markup-compatibility/2006" xmlns:p14="http://schemas.microsoft.com/office/powerpoint/2010/main">
    <mc:Choice Requires="p14">
      <p:transition spd="slow" p14:dur="2000" advTm="49066"/>
    </mc:Choice>
    <mc:Fallback xmlns="">
      <p:transition spd="slow" advTm="49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53" presetClass="entr" presetSubtype="16"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par>
                                <p:cTn id="80" presetID="14" presetClass="entr" presetSubtype="1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par>
                                <p:cTn id="83" presetID="14" presetClass="entr" presetSubtype="1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randombar(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4" grpId="0"/>
      <p:bldP spid="6" grpId="0"/>
      <p:bldP spid="7" grpId="0"/>
      <p:bldP spid="24" grpId="0"/>
      <p:bldP spid="28" grpId="0"/>
      <p:bldP spid="22" grpId="0"/>
    </p:bldLst>
  </p:timing>
  <p:extLst mod="1">
    <p:ext uri="{E180D4A7-C9FB-4DFB-919C-405C955672EB}">
      <p14:showEvtLst xmlns:p14="http://schemas.microsoft.com/office/powerpoint/2010/main">
        <p14:playEvt time="1437" objId="2"/>
        <p14:playEvt time="30544" objId="3"/>
        <p14:stopEvt time="30976" objId="2"/>
        <p14:stopEvt time="47575"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667248" y="1556792"/>
            <a:ext cx="7778683"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820984" y="1559277"/>
            <a:ext cx="7706675" cy="369332"/>
          </a:xfrm>
          <a:prstGeom prst="rect">
            <a:avLst/>
          </a:prstGeom>
          <a:noFill/>
        </p:spPr>
        <p:txBody>
          <a:bodyPr wrap="square" rtlCol="0">
            <a:spAutoFit/>
          </a:bodyPr>
          <a:lstStyle/>
          <a:p>
            <a:r>
              <a:rPr lang="ja-JP" altLang="en-US" dirty="0">
                <a:solidFill>
                  <a:schemeClr val="bg1"/>
                </a:solidFill>
                <a:latin typeface="HGPｺﾞｼｯｸE" panose="020B0900000000000000" pitchFamily="50" charset="-128"/>
                <a:ea typeface="HGPｺﾞｼｯｸE" panose="020B0900000000000000" pitchFamily="50" charset="-128"/>
              </a:rPr>
              <a:t>なぜ代金を支払った時やピザを受け取ったときではないの？</a:t>
            </a:r>
          </a:p>
        </p:txBody>
      </p:sp>
      <p:sp>
        <p:nvSpPr>
          <p:cNvPr id="3" name="テキスト ボックス 2"/>
          <p:cNvSpPr txBox="1"/>
          <p:nvPr/>
        </p:nvSpPr>
        <p:spPr>
          <a:xfrm>
            <a:off x="726845" y="2186489"/>
            <a:ext cx="5948448" cy="361637"/>
          </a:xfrm>
          <a:prstGeom prst="rect">
            <a:avLst/>
          </a:prstGeom>
          <a:noFill/>
        </p:spPr>
        <p:txBody>
          <a:bodyPr wrap="square" rtlCol="0">
            <a:spAutoFit/>
          </a:bodyPr>
          <a:lstStyle/>
          <a:p>
            <a:pPr>
              <a:lnSpc>
                <a:spcPts val="2100"/>
              </a:lnSpc>
            </a:pPr>
            <a:r>
              <a:rPr lang="ja-JP" altLang="en-US" sz="1600" dirty="0">
                <a:latin typeface="小塚ゴシック Pro R" pitchFamily="34" charset="-128"/>
                <a:ea typeface="小塚ゴシック Pro R" pitchFamily="34" charset="-128"/>
              </a:rPr>
              <a:t>太郎君がピザを注文した後に</a:t>
            </a:r>
            <a:r>
              <a:rPr lang="ja-JP" altLang="en-US" sz="1600" dirty="0" smtClean="0">
                <a:latin typeface="小塚ゴシック Pro R" pitchFamily="34" charset="-128"/>
                <a:ea typeface="小塚ゴシック Pro R" pitchFamily="34" charset="-128"/>
              </a:rPr>
              <a:t>、おじいちゃん</a:t>
            </a:r>
            <a:r>
              <a:rPr lang="ja-JP" altLang="en-US" sz="1600" dirty="0">
                <a:latin typeface="小塚ゴシック Pro R" pitchFamily="34" charset="-128"/>
                <a:ea typeface="小塚ゴシック Pro R" pitchFamily="34" charset="-128"/>
              </a:rPr>
              <a:t>が帰ってきました</a:t>
            </a:r>
            <a:r>
              <a:rPr lang="ja-JP" altLang="en-US" sz="1600" dirty="0" smtClean="0">
                <a:latin typeface="小塚ゴシック Pro R" pitchFamily="34" charset="-128"/>
                <a:ea typeface="小塚ゴシック Pro R" pitchFamily="34" charset="-128"/>
              </a:rPr>
              <a:t>。</a:t>
            </a:r>
            <a:endParaRPr lang="ja-JP" altLang="en-US" sz="1600" dirty="0">
              <a:latin typeface="小塚ゴシック Pro R" pitchFamily="34" charset="-128"/>
              <a:ea typeface="小塚ゴシック Pro R" pitchFamily="34"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9544" y="2348880"/>
            <a:ext cx="2424360" cy="18000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84" y="4127117"/>
            <a:ext cx="1606274" cy="140400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106" y="4437320"/>
            <a:ext cx="1786798" cy="1872000"/>
          </a:xfrm>
          <a:prstGeom prst="rect">
            <a:avLst/>
          </a:prstGeom>
        </p:spPr>
      </p:pic>
      <p:sp>
        <p:nvSpPr>
          <p:cNvPr id="12" name="テキスト ボックス 11"/>
          <p:cNvSpPr txBox="1"/>
          <p:nvPr/>
        </p:nvSpPr>
        <p:spPr>
          <a:xfrm>
            <a:off x="718389" y="2590889"/>
            <a:ext cx="5005739" cy="1054135"/>
          </a:xfrm>
          <a:prstGeom prst="rect">
            <a:avLst/>
          </a:prstGeom>
          <a:noFill/>
        </p:spPr>
        <p:txBody>
          <a:bodyPr wrap="square" rtlCol="0">
            <a:spAutoFit/>
          </a:bodyPr>
          <a:lstStyle/>
          <a:p>
            <a:pPr>
              <a:lnSpc>
                <a:spcPts val="2500"/>
              </a:lnSpc>
            </a:pPr>
            <a:r>
              <a:rPr lang="ja-JP" altLang="en-US" sz="1600" dirty="0" smtClean="0">
                <a:latin typeface="小塚ゴシック Pro R" pitchFamily="34" charset="-128"/>
                <a:ea typeface="小塚ゴシック Pro R" pitchFamily="34" charset="-128"/>
              </a:rPr>
              <a:t>「</a:t>
            </a:r>
            <a:r>
              <a:rPr lang="ja-JP" altLang="en-US" sz="1600" dirty="0">
                <a:latin typeface="小塚ゴシック Pro R" pitchFamily="34" charset="-128"/>
                <a:ea typeface="小塚ゴシック Pro R" pitchFamily="34" charset="-128"/>
              </a:rPr>
              <a:t>今日は、特上の握り寿司の出前を取ろうか」</a:t>
            </a:r>
            <a:r>
              <a:rPr lang="ja-JP" altLang="en-US" sz="1600" dirty="0" smtClean="0">
                <a:latin typeface="小塚ゴシック Pro R" pitchFamily="34" charset="-128"/>
                <a:ea typeface="小塚ゴシック Pro R" pitchFamily="34" charset="-128"/>
              </a:rPr>
              <a:t>と</a:t>
            </a:r>
          </a:p>
          <a:p>
            <a:pPr>
              <a:lnSpc>
                <a:spcPts val="2500"/>
              </a:lnSpc>
            </a:pPr>
            <a:r>
              <a:rPr lang="ja-JP" altLang="en-US" sz="1600" dirty="0" smtClean="0">
                <a:latin typeface="小塚ゴシック Pro R" pitchFamily="34" charset="-128"/>
                <a:ea typeface="小塚ゴシック Pro R" pitchFamily="34" charset="-128"/>
              </a:rPr>
              <a:t>おじいちゃん</a:t>
            </a:r>
            <a:r>
              <a:rPr lang="ja-JP" altLang="en-US" sz="1600" dirty="0">
                <a:latin typeface="小塚ゴシック Pro R" pitchFamily="34" charset="-128"/>
                <a:ea typeface="小塚ゴシック Pro R" pitchFamily="34" charset="-128"/>
              </a:rPr>
              <a:t>が言ったので</a:t>
            </a:r>
            <a:r>
              <a:rPr lang="ja-JP" altLang="en-US" sz="1600" dirty="0" smtClean="0">
                <a:latin typeface="小塚ゴシック Pro R" pitchFamily="34" charset="-128"/>
                <a:ea typeface="小塚ゴシック Pro R" pitchFamily="34" charset="-128"/>
              </a:rPr>
              <a:t>、</a:t>
            </a:r>
          </a:p>
          <a:p>
            <a:pPr>
              <a:lnSpc>
                <a:spcPts val="2500"/>
              </a:lnSpc>
            </a:pPr>
            <a:r>
              <a:rPr lang="ja-JP" altLang="en-US" sz="1600" dirty="0" smtClean="0">
                <a:latin typeface="小塚ゴシック Pro R" pitchFamily="34" charset="-128"/>
                <a:ea typeface="小塚ゴシック Pro R" pitchFamily="34" charset="-128"/>
              </a:rPr>
              <a:t>太郎</a:t>
            </a:r>
            <a:r>
              <a:rPr lang="ja-JP" altLang="en-US" sz="1600" dirty="0">
                <a:latin typeface="小塚ゴシック Pro R" pitchFamily="34" charset="-128"/>
                <a:ea typeface="小塚ゴシック Pro R" pitchFamily="34" charset="-128"/>
              </a:rPr>
              <a:t>君は急にお寿司が食べたくなりました</a:t>
            </a:r>
            <a:r>
              <a:rPr lang="ja-JP" altLang="en-US" sz="1600" dirty="0" smtClean="0">
                <a:latin typeface="小塚ゴシック Pro R" pitchFamily="34" charset="-128"/>
                <a:ea typeface="小塚ゴシック Pro R" pitchFamily="34" charset="-128"/>
              </a:rPr>
              <a:t>。</a:t>
            </a:r>
          </a:p>
        </p:txBody>
      </p:sp>
      <p:sp>
        <p:nvSpPr>
          <p:cNvPr id="14" name="テキスト ボックス 13"/>
          <p:cNvSpPr txBox="1"/>
          <p:nvPr/>
        </p:nvSpPr>
        <p:spPr>
          <a:xfrm>
            <a:off x="2412823" y="3981449"/>
            <a:ext cx="5112569" cy="1695336"/>
          </a:xfrm>
          <a:prstGeom prst="rect">
            <a:avLst/>
          </a:prstGeom>
          <a:noFill/>
        </p:spPr>
        <p:txBody>
          <a:bodyPr wrap="square" rtlCol="0">
            <a:spAutoFit/>
          </a:bodyPr>
          <a:lstStyle/>
          <a:p>
            <a:pPr>
              <a:lnSpc>
                <a:spcPts val="2500"/>
              </a:lnSpc>
            </a:pPr>
            <a:r>
              <a:rPr lang="ja-JP" altLang="en-US" sz="1600" dirty="0" smtClean="0">
                <a:latin typeface="小塚ゴシック Pro R" pitchFamily="34" charset="-128"/>
                <a:ea typeface="小塚ゴシック Pro R" pitchFamily="34" charset="-128"/>
              </a:rPr>
              <a:t>太郎</a:t>
            </a:r>
            <a:r>
              <a:rPr lang="ja-JP" altLang="en-US" sz="1600" dirty="0">
                <a:latin typeface="小塚ゴシック Pro R" pitchFamily="34" charset="-128"/>
                <a:ea typeface="小塚ゴシック Pro R" pitchFamily="34" charset="-128"/>
              </a:rPr>
              <a:t>君は、ピザの宅配を断ろう</a:t>
            </a:r>
            <a:r>
              <a:rPr lang="ja-JP" altLang="en-US" sz="1600" dirty="0" smtClean="0">
                <a:latin typeface="小塚ゴシック Pro R" pitchFamily="34" charset="-128"/>
                <a:ea typeface="小塚ゴシック Pro R" pitchFamily="34" charset="-128"/>
              </a:rPr>
              <a:t>と</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電話</a:t>
            </a:r>
            <a:r>
              <a:rPr lang="ja-JP" altLang="en-US" sz="1600" dirty="0">
                <a:latin typeface="小塚ゴシック Pro R" pitchFamily="34" charset="-128"/>
                <a:ea typeface="小塚ゴシック Pro R" pitchFamily="34" charset="-128"/>
              </a:rPr>
              <a:t>をしましたが</a:t>
            </a:r>
            <a:r>
              <a:rPr lang="ja-JP" altLang="en-US" sz="1600" dirty="0" smtClean="0">
                <a:latin typeface="小塚ゴシック Pro R" pitchFamily="34" charset="-128"/>
                <a:ea typeface="小塚ゴシック Pro R" pitchFamily="34" charset="-128"/>
              </a:rPr>
              <a:t>、</a:t>
            </a:r>
          </a:p>
          <a:p>
            <a:pPr>
              <a:lnSpc>
                <a:spcPts val="2500"/>
              </a:lnSpc>
            </a:pPr>
            <a:r>
              <a:rPr lang="ja-JP" altLang="en-US" sz="1600" dirty="0" smtClean="0">
                <a:latin typeface="小塚ゴシック Pro R" pitchFamily="34" charset="-128"/>
                <a:ea typeface="小塚ゴシック Pro R" pitchFamily="34" charset="-128"/>
              </a:rPr>
              <a:t>「</a:t>
            </a:r>
            <a:r>
              <a:rPr lang="ja-JP" altLang="en-US" sz="1600" dirty="0">
                <a:latin typeface="小塚ゴシック Pro R" pitchFamily="34" charset="-128"/>
                <a:ea typeface="小塚ゴシック Pro R" pitchFamily="34" charset="-128"/>
              </a:rPr>
              <a:t>キャンセルはできない」</a:t>
            </a:r>
            <a:r>
              <a:rPr lang="ja-JP" altLang="en-US" sz="1600" dirty="0" smtClean="0">
                <a:latin typeface="小塚ゴシック Pro R" pitchFamily="34" charset="-128"/>
                <a:ea typeface="小塚ゴシック Pro R" pitchFamily="34" charset="-128"/>
              </a:rPr>
              <a:t>と言われました。</a:t>
            </a:r>
          </a:p>
          <a:p>
            <a:pPr>
              <a:lnSpc>
                <a:spcPts val="2500"/>
              </a:lnSpc>
            </a:pPr>
            <a:r>
              <a:rPr lang="ja-JP" altLang="en-US" sz="1600" dirty="0" smtClean="0">
                <a:latin typeface="小塚ゴシック Pro R" pitchFamily="34" charset="-128"/>
                <a:ea typeface="小塚ゴシック Pro R" pitchFamily="34" charset="-128"/>
              </a:rPr>
              <a:t>そうこう</a:t>
            </a:r>
            <a:r>
              <a:rPr lang="ja-JP" altLang="en-US" sz="1600" dirty="0">
                <a:latin typeface="小塚ゴシック Pro R" pitchFamily="34" charset="-128"/>
                <a:ea typeface="小塚ゴシック Pro R" pitchFamily="34" charset="-128"/>
              </a:rPr>
              <a:t>しているうち</a:t>
            </a:r>
            <a:r>
              <a:rPr lang="ja-JP" altLang="en-US" sz="1600" dirty="0" smtClean="0">
                <a:latin typeface="小塚ゴシック Pro R" pitchFamily="34" charset="-128"/>
                <a:ea typeface="小塚ゴシック Pro R" pitchFamily="34" charset="-128"/>
              </a:rPr>
              <a:t>に</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ピザ</a:t>
            </a:r>
            <a:r>
              <a:rPr lang="ja-JP" altLang="en-US" sz="1600" dirty="0">
                <a:latin typeface="小塚ゴシック Pro R" pitchFamily="34" charset="-128"/>
                <a:ea typeface="小塚ゴシック Pro R" pitchFamily="34" charset="-128"/>
              </a:rPr>
              <a:t>が届いてしまいました</a:t>
            </a:r>
            <a:r>
              <a:rPr lang="ja-JP" altLang="en-US" sz="1600" dirty="0" smtClean="0">
                <a:latin typeface="小塚ゴシック Pro R" pitchFamily="34" charset="-128"/>
                <a:ea typeface="小塚ゴシック Pro R" pitchFamily="34" charset="-128"/>
              </a:rPr>
              <a:t>。</a:t>
            </a:r>
            <a:endParaRPr lang="ja-JP" altLang="en-US" sz="1600" dirty="0">
              <a:latin typeface="小塚ゴシック Pro R" pitchFamily="34" charset="-128"/>
              <a:ea typeface="小塚ゴシック Pro R" pitchFamily="34" charset="-128"/>
            </a:endParaRPr>
          </a:p>
        </p:txBody>
      </p:sp>
    </p:spTree>
    <p:custDataLst>
      <p:tags r:id="rId1"/>
    </p:custDataLst>
    <p:extLst>
      <p:ext uri="{BB962C8B-B14F-4D97-AF65-F5344CB8AC3E}">
        <p14:creationId xmlns:p14="http://schemas.microsoft.com/office/powerpoint/2010/main" val="2169957098"/>
      </p:ext>
    </p:extLst>
  </p:cSld>
  <p:clrMapOvr>
    <a:masterClrMapping/>
  </p:clrMapOvr>
  <mc:AlternateContent xmlns:mc="http://schemas.openxmlformats.org/markup-compatibility/2006" xmlns:p14="http://schemas.microsoft.com/office/powerpoint/2010/main">
    <mc:Choice Requires="p14">
      <p:transition spd="slow" p14:dur="2000" advTm="52707"/>
    </mc:Choice>
    <mc:Fallback xmlns="">
      <p:transition spd="slow" advTm="52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12" grpId="0"/>
      <p:bldP spid="14" grpId="0"/>
    </p:bldLst>
  </p:timing>
  <p:extLst mod="1">
    <p:ext uri="{E180D4A7-C9FB-4DFB-919C-405C955672EB}">
      <p14:showEvtLst xmlns:p14="http://schemas.microsoft.com/office/powerpoint/2010/main">
        <p14:playEvt time="1658" objId="15"/>
        <p14:stopEvt time="7189" objId="15"/>
        <p14:playEvt time="7700" objId="9"/>
        <p14:playEvt time="33051" objId="10"/>
        <p14:stopEvt time="33392" objId="9"/>
        <p14:playEvt time="46820" objId="11"/>
        <p14:stopEvt time="48506" objId="10"/>
        <p14:stopEvt time="52707" objId="11"/>
      </p14:showEvtLst>
    </p:ext>
  </p:extLs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667248" y="1556792"/>
            <a:ext cx="7778683"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798854" y="1556792"/>
            <a:ext cx="7706675" cy="369332"/>
          </a:xfrm>
          <a:prstGeom prst="rect">
            <a:avLst/>
          </a:prstGeom>
          <a:noFill/>
        </p:spPr>
        <p:txBody>
          <a:bodyPr wrap="square" rtlCol="0">
            <a:spAutoFit/>
          </a:bodyPr>
          <a:lstStyle/>
          <a:p>
            <a:r>
              <a:rPr lang="ja-JP" altLang="en-US" dirty="0">
                <a:solidFill>
                  <a:schemeClr val="bg1"/>
                </a:solidFill>
                <a:latin typeface="HGPｺﾞｼｯｸE" panose="020B0900000000000000" pitchFamily="50" charset="-128"/>
                <a:ea typeface="HGPｺﾞｼｯｸE" panose="020B0900000000000000" pitchFamily="50" charset="-128"/>
              </a:rPr>
              <a:t>お店の立場に立って考えてみましょう。</a:t>
            </a:r>
          </a:p>
        </p:txBody>
      </p:sp>
      <p:sp>
        <p:nvSpPr>
          <p:cNvPr id="3" name="テキスト ボックス 2"/>
          <p:cNvSpPr txBox="1"/>
          <p:nvPr/>
        </p:nvSpPr>
        <p:spPr>
          <a:xfrm>
            <a:off x="4063302" y="2492896"/>
            <a:ext cx="4061178" cy="1054135"/>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「まだお金を払っていないから</a:t>
            </a:r>
            <a:r>
              <a:rPr lang="ja-JP" altLang="en-US" sz="1600" dirty="0" smtClean="0">
                <a:latin typeface="小塚ゴシック Pro R" pitchFamily="34" charset="-128"/>
                <a:ea typeface="小塚ゴシック Pro R" pitchFamily="34" charset="-128"/>
              </a:rPr>
              <a:t>」</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a:t>
            </a:r>
            <a:r>
              <a:rPr lang="ja-JP" altLang="en-US" sz="1600" dirty="0">
                <a:latin typeface="小塚ゴシック Pro R" pitchFamily="34" charset="-128"/>
                <a:ea typeface="小塚ゴシック Pro R" pitchFamily="34" charset="-128"/>
              </a:rPr>
              <a:t>まだピザを受け取って</a:t>
            </a:r>
            <a:r>
              <a:rPr lang="ja-JP" altLang="en-US" sz="1600" dirty="0" smtClean="0">
                <a:latin typeface="小塚ゴシック Pro R" pitchFamily="34" charset="-128"/>
                <a:ea typeface="小塚ゴシック Pro R" pitchFamily="34" charset="-128"/>
              </a:rPr>
              <a:t>いないから</a:t>
            </a:r>
            <a:r>
              <a:rPr lang="ja-JP" altLang="en-US" sz="1600" dirty="0">
                <a:latin typeface="小塚ゴシック Pro R" pitchFamily="34" charset="-128"/>
                <a:ea typeface="小塚ゴシック Pro R" pitchFamily="34" charset="-128"/>
              </a:rPr>
              <a:t>」と</a:t>
            </a:r>
          </a:p>
          <a:p>
            <a:pPr>
              <a:lnSpc>
                <a:spcPts val="2500"/>
              </a:lnSpc>
            </a:pPr>
            <a:r>
              <a:rPr lang="ja-JP" altLang="en-US" sz="1600" dirty="0">
                <a:latin typeface="小塚ゴシック Pro R" pitchFamily="34" charset="-128"/>
                <a:ea typeface="小塚ゴシック Pro R" pitchFamily="34" charset="-128"/>
              </a:rPr>
              <a:t>キャンセルされたらどうでしょうか。</a:t>
            </a:r>
          </a:p>
        </p:txBody>
      </p:sp>
      <p:sp>
        <p:nvSpPr>
          <p:cNvPr id="9" name="テキスト ボックス 8"/>
          <p:cNvSpPr txBox="1"/>
          <p:nvPr/>
        </p:nvSpPr>
        <p:spPr>
          <a:xfrm>
            <a:off x="2253879" y="4392330"/>
            <a:ext cx="4121076" cy="1374735"/>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お店にとっては、せっかく</a:t>
            </a:r>
            <a:r>
              <a:rPr lang="ja-JP" altLang="en-US" sz="1600" dirty="0" smtClean="0">
                <a:latin typeface="小塚ゴシック Pro R" pitchFamily="34" charset="-128"/>
                <a:ea typeface="小塚ゴシック Pro R" pitchFamily="34" charset="-128"/>
              </a:rPr>
              <a:t>作った</a:t>
            </a:r>
          </a:p>
          <a:p>
            <a:pPr>
              <a:lnSpc>
                <a:spcPts val="2500"/>
              </a:lnSpc>
            </a:pPr>
            <a:r>
              <a:rPr lang="ja-JP" altLang="en-US" sz="1600" dirty="0" smtClean="0">
                <a:latin typeface="小塚ゴシック Pro R" pitchFamily="34" charset="-128"/>
                <a:ea typeface="小塚ゴシック Pro R" pitchFamily="34" charset="-128"/>
              </a:rPr>
              <a:t>ピザが無駄</a:t>
            </a:r>
            <a:r>
              <a:rPr lang="ja-JP" altLang="en-US" sz="1600" dirty="0">
                <a:latin typeface="小塚ゴシック Pro R" pitchFamily="34" charset="-128"/>
                <a:ea typeface="小塚ゴシック Pro R" pitchFamily="34" charset="-128"/>
              </a:rPr>
              <a:t>になってしまいます。</a:t>
            </a:r>
          </a:p>
          <a:p>
            <a:pPr>
              <a:lnSpc>
                <a:spcPts val="2500"/>
              </a:lnSpc>
            </a:pPr>
            <a:r>
              <a:rPr lang="ja-JP" altLang="en-US" sz="1600" dirty="0">
                <a:latin typeface="小塚ゴシック Pro R" pitchFamily="34" charset="-128"/>
                <a:ea typeface="小塚ゴシック Pro R" pitchFamily="34" charset="-128"/>
              </a:rPr>
              <a:t>例えばピザを配達</a:t>
            </a:r>
            <a:r>
              <a:rPr lang="ja-JP" altLang="en-US" sz="1600" dirty="0" smtClean="0">
                <a:latin typeface="小塚ゴシック Pro R" pitchFamily="34" charset="-128"/>
                <a:ea typeface="小塚ゴシック Pro R" pitchFamily="34" charset="-128"/>
              </a:rPr>
              <a:t>して</a:t>
            </a:r>
          </a:p>
          <a:p>
            <a:pPr>
              <a:lnSpc>
                <a:spcPts val="2500"/>
              </a:lnSpc>
            </a:pPr>
            <a:r>
              <a:rPr lang="ja-JP" altLang="en-US" sz="1600" dirty="0" smtClean="0">
                <a:latin typeface="小塚ゴシック Pro R" pitchFamily="34" charset="-128"/>
                <a:ea typeface="小塚ゴシック Pro R" pitchFamily="34" charset="-128"/>
              </a:rPr>
              <a:t>玄関先</a:t>
            </a:r>
            <a:r>
              <a:rPr lang="ja-JP" altLang="en-US" sz="1600" dirty="0">
                <a:latin typeface="小塚ゴシック Pro R" pitchFamily="34" charset="-128"/>
                <a:ea typeface="小塚ゴシック Pro R" pitchFamily="34" charset="-128"/>
              </a:rPr>
              <a:t>で断られると困りますね。</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5192" y="4018820"/>
            <a:ext cx="2197724" cy="17640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2276872"/>
            <a:ext cx="2912058" cy="1980000"/>
          </a:xfrm>
          <a:prstGeom prst="rect">
            <a:avLst/>
          </a:prstGeom>
        </p:spPr>
      </p:pic>
    </p:spTree>
    <p:custDataLst>
      <p:tags r:id="rId1"/>
    </p:custDataLst>
    <p:extLst>
      <p:ext uri="{BB962C8B-B14F-4D97-AF65-F5344CB8AC3E}">
        <p14:creationId xmlns:p14="http://schemas.microsoft.com/office/powerpoint/2010/main" val="407409758"/>
      </p:ext>
    </p:extLst>
  </p:cSld>
  <p:clrMapOvr>
    <a:masterClrMapping/>
  </p:clrMapOvr>
  <mc:AlternateContent xmlns:mc="http://schemas.openxmlformats.org/markup-compatibility/2006" xmlns:p14="http://schemas.microsoft.com/office/powerpoint/2010/main">
    <mc:Choice Requires="p14">
      <p:transition spd="slow" p14:dur="2000" advTm="34363"/>
    </mc:Choice>
    <mc:Fallback xmlns="">
      <p:transition spd="slow" advTm="34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9" grpId="0"/>
    </p:bldLst>
  </p:timing>
  <p:extLst mod="1">
    <p:ext uri="{E180D4A7-C9FB-4DFB-919C-405C955672EB}">
      <p14:showEvtLst xmlns:p14="http://schemas.microsoft.com/office/powerpoint/2010/main">
        <p14:playEvt time="1250" objId="11"/>
        <p14:stopEvt time="4722" objId="11"/>
        <p14:playEvt time="5613" objId="8"/>
        <p14:stopEvt time="17680" objId="8"/>
        <p14:playEvt time="18138" objId="10"/>
        <p14:stopEvt time="32132" objId="10"/>
      </p14:showEvtLst>
    </p:ext>
  </p:extLs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667248" y="1556792"/>
            <a:ext cx="7778683"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798854" y="1556792"/>
            <a:ext cx="7706675" cy="369332"/>
          </a:xfrm>
          <a:prstGeom prst="rect">
            <a:avLst/>
          </a:prstGeom>
          <a:noFill/>
        </p:spPr>
        <p:txBody>
          <a:bodyPr wrap="square" rtlCol="0">
            <a:spAutoFit/>
          </a:bodyPr>
          <a:lstStyle/>
          <a:p>
            <a:r>
              <a:rPr lang="ja-JP" altLang="en-US" dirty="0">
                <a:solidFill>
                  <a:schemeClr val="bg1"/>
                </a:solidFill>
                <a:latin typeface="HGPｺﾞｼｯｸE" panose="020B0900000000000000" pitchFamily="50" charset="-128"/>
                <a:ea typeface="HGPｺﾞｼｯｸE" panose="020B0900000000000000" pitchFamily="50" charset="-128"/>
              </a:rPr>
              <a:t>注文した側の</a:t>
            </a:r>
            <a:r>
              <a:rPr lang="ja-JP" altLang="en-US" dirty="0" smtClean="0">
                <a:solidFill>
                  <a:schemeClr val="bg1"/>
                </a:solidFill>
                <a:latin typeface="HGPｺﾞｼｯｸE" panose="020B0900000000000000" pitchFamily="50" charset="-128"/>
                <a:ea typeface="HGPｺﾞｼｯｸE" panose="020B0900000000000000" pitchFamily="50" charset="-128"/>
              </a:rPr>
              <a:t>立場に立って</a:t>
            </a:r>
            <a:r>
              <a:rPr lang="ja-JP" altLang="en-US" dirty="0">
                <a:solidFill>
                  <a:schemeClr val="bg1"/>
                </a:solidFill>
                <a:latin typeface="HGPｺﾞｼｯｸE" panose="020B0900000000000000" pitchFamily="50" charset="-128"/>
                <a:ea typeface="HGPｺﾞｼｯｸE" panose="020B0900000000000000" pitchFamily="50" charset="-128"/>
              </a:rPr>
              <a:t>考えてみましょう。</a:t>
            </a:r>
          </a:p>
        </p:txBody>
      </p:sp>
      <p:sp>
        <p:nvSpPr>
          <p:cNvPr id="3" name="テキスト ボックス 2"/>
          <p:cNvSpPr txBox="1"/>
          <p:nvPr/>
        </p:nvSpPr>
        <p:spPr>
          <a:xfrm>
            <a:off x="798854" y="2132856"/>
            <a:ext cx="6005394" cy="630942"/>
          </a:xfrm>
          <a:prstGeom prst="rect">
            <a:avLst/>
          </a:prstGeom>
          <a:noFill/>
        </p:spPr>
        <p:txBody>
          <a:bodyPr wrap="square" rtlCol="0">
            <a:spAutoFit/>
          </a:bodyPr>
          <a:lstStyle/>
          <a:p>
            <a:pPr>
              <a:lnSpc>
                <a:spcPts val="2100"/>
              </a:lnSpc>
            </a:pPr>
            <a:r>
              <a:rPr lang="ja-JP" altLang="en-US" sz="1400" dirty="0">
                <a:latin typeface="+mj-ea"/>
                <a:ea typeface="+mj-ea"/>
              </a:rPr>
              <a:t>代金を支払ったり、商品を受け取ったとき</a:t>
            </a:r>
            <a:r>
              <a:rPr lang="ja-JP" altLang="en-US" sz="1400" dirty="0" smtClean="0">
                <a:latin typeface="+mj-ea"/>
                <a:ea typeface="+mj-ea"/>
              </a:rPr>
              <a:t>に契約</a:t>
            </a:r>
            <a:r>
              <a:rPr lang="ja-JP" altLang="en-US" sz="1400" dirty="0">
                <a:latin typeface="+mj-ea"/>
                <a:ea typeface="+mj-ea"/>
              </a:rPr>
              <a:t>が成立すると</a:t>
            </a:r>
            <a:r>
              <a:rPr lang="ja-JP" altLang="en-US" sz="1400" dirty="0" smtClean="0">
                <a:latin typeface="+mj-ea"/>
                <a:ea typeface="+mj-ea"/>
              </a:rPr>
              <a:t>、</a:t>
            </a:r>
          </a:p>
          <a:p>
            <a:pPr>
              <a:lnSpc>
                <a:spcPts val="2100"/>
              </a:lnSpc>
            </a:pPr>
            <a:r>
              <a:rPr lang="ja-JP" altLang="en-US" sz="1400" dirty="0" smtClean="0">
                <a:latin typeface="+mj-ea"/>
                <a:ea typeface="+mj-ea"/>
              </a:rPr>
              <a:t>注文</a:t>
            </a:r>
            <a:r>
              <a:rPr lang="ja-JP" altLang="en-US" sz="1400" dirty="0">
                <a:latin typeface="+mj-ea"/>
                <a:ea typeface="+mj-ea"/>
              </a:rPr>
              <a:t>した後に自由</a:t>
            </a:r>
            <a:r>
              <a:rPr lang="ja-JP" altLang="en-US" sz="1400" dirty="0" smtClean="0">
                <a:latin typeface="+mj-ea"/>
                <a:ea typeface="+mj-ea"/>
              </a:rPr>
              <a:t>にキャンセル</a:t>
            </a:r>
            <a:r>
              <a:rPr lang="ja-JP" altLang="en-US" sz="1400" dirty="0">
                <a:latin typeface="+mj-ea"/>
                <a:ea typeface="+mj-ea"/>
              </a:rPr>
              <a:t>できてよいように思います</a:t>
            </a:r>
            <a:r>
              <a:rPr lang="ja-JP" altLang="en-US" sz="1400" dirty="0" smtClean="0">
                <a:latin typeface="+mj-ea"/>
                <a:ea typeface="+mj-ea"/>
              </a:rPr>
              <a:t>。</a:t>
            </a:r>
            <a:endParaRPr lang="ja-JP" altLang="en-US" sz="1400" dirty="0">
              <a:latin typeface="+mj-ea"/>
              <a:ea typeface="+mj-ea"/>
            </a:endParaRPr>
          </a:p>
        </p:txBody>
      </p:sp>
      <p:sp>
        <p:nvSpPr>
          <p:cNvPr id="12" name="テキスト ボックス 11"/>
          <p:cNvSpPr txBox="1"/>
          <p:nvPr/>
        </p:nvSpPr>
        <p:spPr>
          <a:xfrm>
            <a:off x="3979936" y="2852936"/>
            <a:ext cx="4024239" cy="1169551"/>
          </a:xfrm>
          <a:prstGeom prst="rect">
            <a:avLst/>
          </a:prstGeom>
          <a:noFill/>
        </p:spPr>
        <p:txBody>
          <a:bodyPr wrap="square" rtlCol="0">
            <a:spAutoFit/>
          </a:bodyPr>
          <a:lstStyle/>
          <a:p>
            <a:pPr>
              <a:lnSpc>
                <a:spcPts val="2100"/>
              </a:lnSpc>
            </a:pPr>
            <a:r>
              <a:rPr lang="ja-JP" altLang="en-US" sz="1400" dirty="0" smtClean="0">
                <a:latin typeface="+mj-ea"/>
                <a:ea typeface="+mj-ea"/>
              </a:rPr>
              <a:t>しかし</a:t>
            </a:r>
            <a:r>
              <a:rPr lang="ja-JP" altLang="en-US" sz="1400" dirty="0">
                <a:latin typeface="+mj-ea"/>
                <a:ea typeface="+mj-ea"/>
              </a:rPr>
              <a:t>、お店</a:t>
            </a:r>
            <a:r>
              <a:rPr lang="ja-JP" altLang="en-US" sz="1400" dirty="0" smtClean="0">
                <a:latin typeface="+mj-ea"/>
                <a:ea typeface="+mj-ea"/>
              </a:rPr>
              <a:t>から「</a:t>
            </a:r>
            <a:r>
              <a:rPr lang="ja-JP" altLang="en-US" sz="1400" dirty="0">
                <a:latin typeface="+mj-ea"/>
                <a:ea typeface="+mj-ea"/>
              </a:rPr>
              <a:t>まだ代金を</a:t>
            </a:r>
            <a:r>
              <a:rPr lang="ja-JP" altLang="en-US" sz="1400" dirty="0" smtClean="0">
                <a:latin typeface="+mj-ea"/>
                <a:ea typeface="+mj-ea"/>
              </a:rPr>
              <a:t>受け取っていない</a:t>
            </a:r>
            <a:r>
              <a:rPr lang="ja-JP" altLang="en-US" sz="1400" dirty="0">
                <a:latin typeface="+mj-ea"/>
                <a:ea typeface="+mj-ea"/>
              </a:rPr>
              <a:t>から</a:t>
            </a:r>
            <a:r>
              <a:rPr lang="ja-JP" altLang="en-US" sz="1400" dirty="0" smtClean="0">
                <a:latin typeface="+mj-ea"/>
                <a:ea typeface="+mj-ea"/>
              </a:rPr>
              <a:t>、まだ</a:t>
            </a:r>
            <a:r>
              <a:rPr lang="ja-JP" altLang="en-US" sz="1400" dirty="0">
                <a:latin typeface="+mj-ea"/>
                <a:ea typeface="+mj-ea"/>
              </a:rPr>
              <a:t>商品を渡していない</a:t>
            </a:r>
            <a:r>
              <a:rPr lang="ja-JP" altLang="en-US" sz="1400" dirty="0" smtClean="0">
                <a:latin typeface="+mj-ea"/>
                <a:ea typeface="+mj-ea"/>
              </a:rPr>
              <a:t>から」と</a:t>
            </a:r>
          </a:p>
          <a:p>
            <a:pPr>
              <a:lnSpc>
                <a:spcPts val="2100"/>
              </a:lnSpc>
            </a:pPr>
            <a:r>
              <a:rPr lang="ja-JP" altLang="en-US" sz="1400" dirty="0" smtClean="0">
                <a:latin typeface="+mj-ea"/>
                <a:ea typeface="+mj-ea"/>
              </a:rPr>
              <a:t>キャンセルされる</a:t>
            </a:r>
          </a:p>
          <a:p>
            <a:pPr>
              <a:lnSpc>
                <a:spcPts val="2100"/>
              </a:lnSpc>
            </a:pPr>
            <a:r>
              <a:rPr lang="ja-JP" altLang="en-US" sz="1400" dirty="0" smtClean="0">
                <a:latin typeface="+mj-ea"/>
                <a:ea typeface="+mj-ea"/>
              </a:rPr>
              <a:t>と</a:t>
            </a:r>
            <a:r>
              <a:rPr lang="ja-JP" altLang="en-US" sz="1400" dirty="0">
                <a:latin typeface="+mj-ea"/>
                <a:ea typeface="+mj-ea"/>
              </a:rPr>
              <a:t>どうでしょうか</a:t>
            </a:r>
            <a:r>
              <a:rPr lang="ja-JP" altLang="en-US" sz="1400" dirty="0" smtClean="0">
                <a:latin typeface="+mj-ea"/>
                <a:ea typeface="+mj-ea"/>
              </a:rPr>
              <a:t>。</a:t>
            </a:r>
            <a:endParaRPr lang="ja-JP" altLang="en-US" sz="1400" dirty="0">
              <a:latin typeface="+mj-ea"/>
              <a:ea typeface="+mj-ea"/>
            </a:endParaRPr>
          </a:p>
        </p:txBody>
      </p:sp>
      <p:sp>
        <p:nvSpPr>
          <p:cNvPr id="14" name="テキスト ボックス 13"/>
          <p:cNvSpPr txBox="1"/>
          <p:nvPr/>
        </p:nvSpPr>
        <p:spPr>
          <a:xfrm>
            <a:off x="4038953" y="4400962"/>
            <a:ext cx="2068815" cy="900246"/>
          </a:xfrm>
          <a:prstGeom prst="rect">
            <a:avLst/>
          </a:prstGeom>
          <a:noFill/>
        </p:spPr>
        <p:txBody>
          <a:bodyPr wrap="square" rtlCol="0">
            <a:spAutoFit/>
          </a:bodyPr>
          <a:lstStyle/>
          <a:p>
            <a:pPr>
              <a:lnSpc>
                <a:spcPts val="2100"/>
              </a:lnSpc>
            </a:pPr>
            <a:r>
              <a:rPr lang="ja-JP" altLang="en-US" sz="1400" dirty="0" smtClean="0">
                <a:latin typeface="+mj-ea"/>
                <a:ea typeface="+mj-ea"/>
              </a:rPr>
              <a:t>例えば</a:t>
            </a:r>
            <a:r>
              <a:rPr lang="ja-JP" altLang="en-US" sz="1400" dirty="0">
                <a:latin typeface="+mj-ea"/>
                <a:ea typeface="+mj-ea"/>
              </a:rPr>
              <a:t>パーティー</a:t>
            </a:r>
            <a:r>
              <a:rPr lang="ja-JP" altLang="en-US" sz="1400" dirty="0" smtClean="0">
                <a:latin typeface="+mj-ea"/>
                <a:ea typeface="+mj-ea"/>
              </a:rPr>
              <a:t>で</a:t>
            </a:r>
          </a:p>
          <a:p>
            <a:pPr>
              <a:lnSpc>
                <a:spcPts val="2100"/>
              </a:lnSpc>
            </a:pPr>
            <a:r>
              <a:rPr lang="ja-JP" altLang="en-US" sz="1400" dirty="0" smtClean="0">
                <a:latin typeface="+mj-ea"/>
                <a:ea typeface="+mj-ea"/>
              </a:rPr>
              <a:t>ピザ</a:t>
            </a:r>
            <a:r>
              <a:rPr lang="ja-JP" altLang="en-US" sz="1400" dirty="0">
                <a:latin typeface="+mj-ea"/>
                <a:ea typeface="+mj-ea"/>
              </a:rPr>
              <a:t>を待っている</a:t>
            </a:r>
            <a:r>
              <a:rPr lang="ja-JP" altLang="en-US" sz="1400" dirty="0" smtClean="0">
                <a:latin typeface="+mj-ea"/>
                <a:ea typeface="+mj-ea"/>
              </a:rPr>
              <a:t>のに</a:t>
            </a:r>
            <a:endParaRPr lang="en-US" altLang="ja-JP" sz="1400" dirty="0" smtClean="0">
              <a:latin typeface="+mj-ea"/>
              <a:ea typeface="+mj-ea"/>
            </a:endParaRPr>
          </a:p>
          <a:p>
            <a:pPr>
              <a:lnSpc>
                <a:spcPts val="2100"/>
              </a:lnSpc>
            </a:pPr>
            <a:r>
              <a:rPr lang="ja-JP" altLang="en-US" sz="1400" dirty="0" smtClean="0">
                <a:latin typeface="+mj-ea"/>
                <a:ea typeface="+mj-ea"/>
              </a:rPr>
              <a:t>届かない</a:t>
            </a:r>
            <a:r>
              <a:rPr lang="ja-JP" altLang="en-US" sz="1400" dirty="0">
                <a:latin typeface="+mj-ea"/>
                <a:ea typeface="+mj-ea"/>
              </a:rPr>
              <a:t>と困りますね。</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621" y="3610751"/>
            <a:ext cx="3313538" cy="2556000"/>
          </a:xfrm>
          <a:prstGeom prst="rect">
            <a:avLst/>
          </a:prstGeom>
        </p:spPr>
      </p:pic>
      <p:grpSp>
        <p:nvGrpSpPr>
          <p:cNvPr id="2" name="グループ化 1"/>
          <p:cNvGrpSpPr/>
          <p:nvPr/>
        </p:nvGrpSpPr>
        <p:grpSpPr>
          <a:xfrm>
            <a:off x="6012160" y="3501008"/>
            <a:ext cx="2719547" cy="2700336"/>
            <a:chOff x="6012160" y="3501008"/>
            <a:chExt cx="2719547" cy="2700336"/>
          </a:xfrm>
        </p:grpSpPr>
        <p:sp>
          <p:nvSpPr>
            <p:cNvPr id="9" name="円/楕円 8"/>
            <p:cNvSpPr/>
            <p:nvPr/>
          </p:nvSpPr>
          <p:spPr>
            <a:xfrm>
              <a:off x="6012160" y="3501008"/>
              <a:ext cx="2384823" cy="199098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2617" y="4617344"/>
              <a:ext cx="1179090" cy="1584000"/>
            </a:xfrm>
            <a:prstGeom prst="rect">
              <a:avLst/>
            </a:prstGeom>
          </p:spPr>
        </p:pic>
        <p:sp>
          <p:nvSpPr>
            <p:cNvPr id="6" name="正方形/長方形 5"/>
            <p:cNvSpPr/>
            <p:nvPr/>
          </p:nvSpPr>
          <p:spPr>
            <a:xfrm>
              <a:off x="6220767" y="3763894"/>
              <a:ext cx="2383681" cy="1374735"/>
            </a:xfrm>
            <a:prstGeom prst="rect">
              <a:avLst/>
            </a:prstGeom>
          </p:spPr>
          <p:txBody>
            <a:bodyPr wrap="square">
              <a:spAutoFit/>
            </a:bodyPr>
            <a:lstStyle/>
            <a:p>
              <a:pPr>
                <a:lnSpc>
                  <a:spcPts val="2000"/>
                </a:lnSpc>
              </a:pPr>
              <a:r>
                <a:rPr lang="ja-JP" altLang="en-US" sz="1200" dirty="0" smtClean="0">
                  <a:solidFill>
                    <a:schemeClr val="bg1"/>
                  </a:solidFill>
                  <a:latin typeface="07やさしさゴシック手書き" pitchFamily="50" charset="-128"/>
                  <a:ea typeface="07やさしさゴシック手書き" pitchFamily="50" charset="-128"/>
                </a:rPr>
                <a:t>　　　　　</a:t>
              </a:r>
              <a:r>
                <a:rPr lang="ja-JP" altLang="en-US" sz="1200" dirty="0" smtClean="0">
                  <a:latin typeface="HGPｺﾞｼｯｸE" panose="020B0900000000000000" pitchFamily="50" charset="-128"/>
                  <a:ea typeface="HGPｺﾞｼｯｸE" panose="020B0900000000000000" pitchFamily="50" charset="-128"/>
                </a:rPr>
                <a:t>だから、</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　ピザ</a:t>
              </a:r>
              <a:r>
                <a:rPr lang="ja-JP" altLang="en-US" sz="1200" dirty="0">
                  <a:latin typeface="HGPｺﾞｼｯｸE" panose="020B0900000000000000" pitchFamily="50" charset="-128"/>
                  <a:ea typeface="HGPｺﾞｼｯｸE" panose="020B0900000000000000" pitchFamily="50" charset="-128"/>
                </a:rPr>
                <a:t>の申込みに対して</a:t>
              </a:r>
              <a:r>
                <a:rPr lang="ja-JP" altLang="en-US" sz="1200" dirty="0" smtClean="0">
                  <a:latin typeface="HGPｺﾞｼｯｸE" panose="020B0900000000000000" pitchFamily="50" charset="-128"/>
                  <a:ea typeface="HGPｺﾞｼｯｸE" panose="020B0900000000000000" pitchFamily="50" charset="-128"/>
                </a:rPr>
                <a:t>、</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お店が「</a:t>
              </a:r>
              <a:r>
                <a:rPr lang="ja-JP" altLang="en-US" sz="1200" dirty="0">
                  <a:latin typeface="HGPｺﾞｼｯｸE" panose="020B0900000000000000" pitchFamily="50" charset="-128"/>
                  <a:ea typeface="HGPｺﾞｼｯｸE" panose="020B0900000000000000" pitchFamily="50" charset="-128"/>
                </a:rPr>
                <a:t>かしこまりました」</a:t>
              </a:r>
              <a:r>
                <a:rPr lang="ja-JP" altLang="en-US" sz="1200" dirty="0" smtClean="0">
                  <a:latin typeface="HGPｺﾞｼｯｸE" panose="020B0900000000000000" pitchFamily="50" charset="-128"/>
                  <a:ea typeface="HGPｺﾞｼｯｸE" panose="020B0900000000000000" pitchFamily="50" charset="-128"/>
                </a:rPr>
                <a:t>と</a:t>
              </a:r>
            </a:p>
            <a:p>
              <a:pPr>
                <a:lnSpc>
                  <a:spcPts val="2000"/>
                </a:lnSpc>
              </a:pPr>
              <a:r>
                <a:rPr lang="ja-JP" altLang="en-US" sz="1200" dirty="0" smtClean="0">
                  <a:latin typeface="HGPｺﾞｼｯｸE" panose="020B0900000000000000" pitchFamily="50" charset="-128"/>
                  <a:ea typeface="HGPｺﾞｼｯｸE" panose="020B0900000000000000" pitchFamily="50" charset="-128"/>
                </a:rPr>
                <a:t>　承諾</a:t>
              </a:r>
              <a:r>
                <a:rPr lang="ja-JP" altLang="en-US" sz="1200" dirty="0">
                  <a:latin typeface="HGPｺﾞｼｯｸE" panose="020B0900000000000000" pitchFamily="50" charset="-128"/>
                  <a:ea typeface="HGPｺﾞｼｯｸE" panose="020B0900000000000000" pitchFamily="50" charset="-128"/>
                </a:rPr>
                <a:t>したとき</a:t>
              </a:r>
              <a:r>
                <a:rPr lang="ja-JP" altLang="en-US" sz="1200" dirty="0" smtClean="0">
                  <a:latin typeface="HGPｺﾞｼｯｸE" panose="020B0900000000000000" pitchFamily="50" charset="-128"/>
                  <a:ea typeface="HGPｺﾞｼｯｸE" panose="020B0900000000000000" pitchFamily="50" charset="-128"/>
                </a:rPr>
                <a:t>に</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　成立</a:t>
              </a:r>
              <a:r>
                <a:rPr lang="ja-JP" altLang="en-US" sz="1200" dirty="0">
                  <a:latin typeface="HGPｺﾞｼｯｸE" panose="020B0900000000000000" pitchFamily="50" charset="-128"/>
                  <a:ea typeface="HGPｺﾞｼｯｸE" panose="020B0900000000000000" pitchFamily="50" charset="-128"/>
                </a:rPr>
                <a:t>するんだね。</a:t>
              </a:r>
            </a:p>
          </p:txBody>
        </p:sp>
      </p:grpSp>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8585" y="2745048"/>
            <a:ext cx="1385840" cy="1116000"/>
          </a:xfrm>
          <a:prstGeom prst="rect">
            <a:avLst/>
          </a:prstGeom>
        </p:spPr>
      </p:pic>
    </p:spTree>
    <p:custDataLst>
      <p:tags r:id="rId1"/>
    </p:custDataLst>
    <p:extLst>
      <p:ext uri="{BB962C8B-B14F-4D97-AF65-F5344CB8AC3E}">
        <p14:creationId xmlns:p14="http://schemas.microsoft.com/office/powerpoint/2010/main" val="230670887"/>
      </p:ext>
    </p:extLst>
  </p:cSld>
  <p:clrMapOvr>
    <a:masterClrMapping/>
  </p:clrMapOvr>
  <mc:AlternateContent xmlns:mc="http://schemas.openxmlformats.org/markup-compatibility/2006" xmlns:p14="http://schemas.microsoft.com/office/powerpoint/2010/main">
    <mc:Choice Requires="p14">
      <p:transition spd="slow" p14:dur="2000" advTm="54281"/>
    </mc:Choice>
    <mc:Fallback xmlns="">
      <p:transition spd="slow" advTm="54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12" grpId="0"/>
      <p:bldP spid="14" grpId="0"/>
    </p:bldLst>
  </p:timing>
  <p:extLst mod="1">
    <p:ext uri="{E180D4A7-C9FB-4DFB-919C-405C955672EB}">
      <p14:showEvtLst xmlns:p14="http://schemas.microsoft.com/office/powerpoint/2010/main">
        <p14:playEvt time="2305" objId="19"/>
        <p14:stopEvt time="6635" objId="19"/>
        <p14:playEvt time="7779" objId="15"/>
        <p14:playEvt time="20544" objId="16"/>
        <p14:stopEvt time="21022" objId="15"/>
        <p14:playEvt time="33477" objId="8"/>
        <p14:stopEvt time="34048" objId="16"/>
        <p14:stopEvt time="39287" objId="8"/>
        <p14:playEvt time="41191" objId="18"/>
        <p14:stopEvt time="53164" objId="18"/>
      </p14:showEvtLst>
    </p:ext>
  </p:extLs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3" name="テキスト ボックス 2"/>
          <p:cNvSpPr txBox="1"/>
          <p:nvPr/>
        </p:nvSpPr>
        <p:spPr>
          <a:xfrm>
            <a:off x="778345" y="1617031"/>
            <a:ext cx="3793655" cy="954107"/>
          </a:xfrm>
          <a:prstGeom prst="rect">
            <a:avLst/>
          </a:prstGeom>
          <a:noFill/>
        </p:spPr>
        <p:txBody>
          <a:bodyPr wrap="square" rtlCol="0">
            <a:spAutoFit/>
          </a:bodyPr>
          <a:lstStyle/>
          <a:p>
            <a:pPr>
              <a:lnSpc>
                <a:spcPts val="2100"/>
              </a:lnSpc>
            </a:pPr>
            <a:r>
              <a:rPr lang="ja-JP" altLang="en-US" sz="1400" dirty="0">
                <a:latin typeface="+mj-ea"/>
                <a:ea typeface="+mj-ea"/>
              </a:rPr>
              <a:t>契約書に名前を書いたり</a:t>
            </a:r>
            <a:r>
              <a:rPr lang="ja-JP" altLang="en-US" sz="1400" dirty="0" smtClean="0">
                <a:latin typeface="+mj-ea"/>
                <a:ea typeface="+mj-ea"/>
              </a:rPr>
              <a:t>、</a:t>
            </a:r>
          </a:p>
          <a:p>
            <a:pPr>
              <a:lnSpc>
                <a:spcPts val="2100"/>
              </a:lnSpc>
            </a:pPr>
            <a:r>
              <a:rPr lang="ja-JP" altLang="en-US" sz="1400" dirty="0" smtClean="0">
                <a:latin typeface="+mj-ea"/>
                <a:ea typeface="+mj-ea"/>
              </a:rPr>
              <a:t>ハンコ</a:t>
            </a:r>
            <a:r>
              <a:rPr lang="ja-JP" altLang="en-US" sz="1400" dirty="0">
                <a:latin typeface="+mj-ea"/>
                <a:ea typeface="+mj-ea"/>
              </a:rPr>
              <a:t>を押したりしていないのに</a:t>
            </a:r>
            <a:r>
              <a:rPr lang="ja-JP" altLang="en-US" sz="1400" dirty="0" smtClean="0">
                <a:latin typeface="+mj-ea"/>
                <a:ea typeface="+mj-ea"/>
              </a:rPr>
              <a:t>？</a:t>
            </a:r>
          </a:p>
          <a:p>
            <a:pPr>
              <a:lnSpc>
                <a:spcPct val="150000"/>
              </a:lnSpc>
            </a:pPr>
            <a:r>
              <a:rPr lang="ja-JP" altLang="en-US" sz="1400" dirty="0" err="1" smtClean="0">
                <a:latin typeface="+mj-ea"/>
                <a:ea typeface="+mj-ea"/>
              </a:rPr>
              <a:t>って</a:t>
            </a:r>
            <a:r>
              <a:rPr lang="ja-JP" altLang="en-US" sz="1400" dirty="0">
                <a:latin typeface="+mj-ea"/>
                <a:ea typeface="+mj-ea"/>
              </a:rPr>
              <a:t>思う人がいるかもしれませんね</a:t>
            </a:r>
            <a:r>
              <a:rPr lang="ja-JP" altLang="en-US" sz="1400" dirty="0" smtClean="0">
                <a:latin typeface="+mj-ea"/>
                <a:ea typeface="+mj-ea"/>
              </a:rPr>
              <a:t>。</a:t>
            </a:r>
            <a:endParaRPr lang="ja-JP" altLang="en-US" sz="1400" dirty="0">
              <a:latin typeface="+mj-ea"/>
              <a:ea typeface="+mj-ea"/>
            </a:endParaRPr>
          </a:p>
        </p:txBody>
      </p:sp>
      <p:sp>
        <p:nvSpPr>
          <p:cNvPr id="9" name="テキスト ボックス 8"/>
          <p:cNvSpPr txBox="1"/>
          <p:nvPr/>
        </p:nvSpPr>
        <p:spPr>
          <a:xfrm>
            <a:off x="1005666" y="3474438"/>
            <a:ext cx="2665290" cy="1169551"/>
          </a:xfrm>
          <a:prstGeom prst="rect">
            <a:avLst/>
          </a:prstGeom>
          <a:noFill/>
        </p:spPr>
        <p:txBody>
          <a:bodyPr wrap="square" rtlCol="0">
            <a:spAutoFit/>
          </a:bodyPr>
          <a:lstStyle/>
          <a:p>
            <a:pPr>
              <a:lnSpc>
                <a:spcPts val="2100"/>
              </a:lnSpc>
            </a:pPr>
            <a:r>
              <a:rPr lang="ja-JP" altLang="en-US" sz="1400" dirty="0" smtClean="0">
                <a:latin typeface="+mj-ea"/>
                <a:ea typeface="+mj-ea"/>
              </a:rPr>
              <a:t>契約書</a:t>
            </a:r>
            <a:r>
              <a:rPr lang="ja-JP" altLang="en-US" sz="1400" dirty="0">
                <a:latin typeface="+mj-ea"/>
                <a:ea typeface="+mj-ea"/>
              </a:rPr>
              <a:t>やハンコ、サインは</a:t>
            </a:r>
            <a:r>
              <a:rPr lang="ja-JP" altLang="en-US" sz="1400" dirty="0" smtClean="0">
                <a:latin typeface="+mj-ea"/>
                <a:ea typeface="+mj-ea"/>
              </a:rPr>
              <a:t>、</a:t>
            </a:r>
          </a:p>
          <a:p>
            <a:pPr>
              <a:lnSpc>
                <a:spcPts val="2100"/>
              </a:lnSpc>
            </a:pPr>
            <a:r>
              <a:rPr lang="ja-JP" altLang="en-US" sz="1400" dirty="0" smtClean="0">
                <a:latin typeface="+mj-ea"/>
                <a:ea typeface="+mj-ea"/>
              </a:rPr>
              <a:t>証拠</a:t>
            </a:r>
            <a:r>
              <a:rPr lang="ja-JP" altLang="en-US" sz="1400" dirty="0">
                <a:latin typeface="+mj-ea"/>
                <a:ea typeface="+mj-ea"/>
              </a:rPr>
              <a:t>を残すためのものです</a:t>
            </a:r>
            <a:r>
              <a:rPr lang="ja-JP" altLang="en-US" sz="1400" dirty="0" smtClean="0">
                <a:latin typeface="+mj-ea"/>
                <a:ea typeface="+mj-ea"/>
              </a:rPr>
              <a:t>。</a:t>
            </a:r>
          </a:p>
          <a:p>
            <a:pPr>
              <a:lnSpc>
                <a:spcPts val="2100"/>
              </a:lnSpc>
            </a:pPr>
            <a:r>
              <a:rPr lang="ja-JP" altLang="en-US" sz="1400" dirty="0" smtClean="0">
                <a:latin typeface="+mj-ea"/>
                <a:ea typeface="+mj-ea"/>
              </a:rPr>
              <a:t>原則</a:t>
            </a:r>
            <a:r>
              <a:rPr lang="ja-JP" altLang="en-US" sz="1400" dirty="0">
                <a:latin typeface="+mj-ea"/>
                <a:ea typeface="+mj-ea"/>
              </a:rPr>
              <a:t>として契約</a:t>
            </a:r>
            <a:r>
              <a:rPr lang="ja-JP" altLang="en-US" sz="1400" dirty="0" smtClean="0">
                <a:latin typeface="+mj-ea"/>
                <a:ea typeface="+mj-ea"/>
              </a:rPr>
              <a:t>は</a:t>
            </a:r>
          </a:p>
          <a:p>
            <a:pPr>
              <a:lnSpc>
                <a:spcPts val="2100"/>
              </a:lnSpc>
            </a:pPr>
            <a:r>
              <a:rPr lang="ja-JP" altLang="en-US" sz="1400" dirty="0" smtClean="0">
                <a:latin typeface="+mj-ea"/>
                <a:ea typeface="+mj-ea"/>
              </a:rPr>
              <a:t>口約束</a:t>
            </a:r>
            <a:r>
              <a:rPr lang="ja-JP" altLang="en-US" sz="1400" dirty="0">
                <a:latin typeface="+mj-ea"/>
                <a:ea typeface="+mj-ea"/>
              </a:rPr>
              <a:t>でも成立します。</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972264"/>
            <a:ext cx="2690357" cy="2232000"/>
          </a:xfrm>
          <a:prstGeom prst="rect">
            <a:avLst/>
          </a:prstGeom>
        </p:spPr>
      </p:pic>
      <p:grpSp>
        <p:nvGrpSpPr>
          <p:cNvPr id="5" name="グループ化 4"/>
          <p:cNvGrpSpPr/>
          <p:nvPr/>
        </p:nvGrpSpPr>
        <p:grpSpPr>
          <a:xfrm>
            <a:off x="5635513" y="3739962"/>
            <a:ext cx="2799796" cy="2354928"/>
            <a:chOff x="5635513" y="3739962"/>
            <a:chExt cx="2799796" cy="2354928"/>
          </a:xfrm>
        </p:grpSpPr>
        <p:sp>
          <p:nvSpPr>
            <p:cNvPr id="11" name="円/楕円 10"/>
            <p:cNvSpPr/>
            <p:nvPr/>
          </p:nvSpPr>
          <p:spPr>
            <a:xfrm>
              <a:off x="5635513" y="3739962"/>
              <a:ext cx="1800200" cy="16836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976156" y="4022635"/>
              <a:ext cx="1440160" cy="1118255"/>
            </a:xfrm>
            <a:prstGeom prst="rect">
              <a:avLst/>
            </a:prstGeom>
          </p:spPr>
          <p:txBody>
            <a:bodyPr wrap="square">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契約書</a:t>
              </a:r>
              <a:r>
                <a:rPr lang="ja-JP" altLang="en-US" sz="1200" dirty="0" smtClean="0">
                  <a:latin typeface="HGPｺﾞｼｯｸE" panose="020B0900000000000000" pitchFamily="50" charset="-128"/>
                  <a:ea typeface="HGPｺﾞｼｯｸE" panose="020B0900000000000000" pitchFamily="50" charset="-128"/>
                </a:rPr>
                <a:t>が</a:t>
              </a:r>
            </a:p>
            <a:p>
              <a:pPr>
                <a:lnSpc>
                  <a:spcPts val="2000"/>
                </a:lnSpc>
              </a:pPr>
              <a:r>
                <a:rPr lang="ja-JP" altLang="en-US" sz="1200" dirty="0" smtClean="0">
                  <a:latin typeface="HGPｺﾞｼｯｸE" panose="020B0900000000000000" pitchFamily="50" charset="-128"/>
                  <a:ea typeface="HGPｺﾞｼｯｸE" panose="020B0900000000000000" pitchFamily="50" charset="-128"/>
                </a:rPr>
                <a:t>なくても</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契約は成立</a:t>
              </a:r>
            </a:p>
            <a:p>
              <a:pPr>
                <a:lnSpc>
                  <a:spcPts val="2000"/>
                </a:lnSpc>
              </a:pPr>
              <a:r>
                <a:rPr lang="ja-JP" altLang="en-US" sz="1200" dirty="0" smtClean="0">
                  <a:latin typeface="HGPｺﾞｼｯｸE" panose="020B0900000000000000" pitchFamily="50" charset="-128"/>
                  <a:ea typeface="HGPｺﾞｼｯｸE" panose="020B0900000000000000" pitchFamily="50" charset="-128"/>
                </a:rPr>
                <a:t>するん</a:t>
              </a:r>
              <a:r>
                <a:rPr lang="ja-JP" altLang="en-US" sz="1200" dirty="0">
                  <a:latin typeface="HGPｺﾞｼｯｸE" panose="020B0900000000000000" pitchFamily="50" charset="-128"/>
                  <a:ea typeface="HGPｺﾞｼｯｸE" panose="020B0900000000000000" pitchFamily="50" charset="-128"/>
                </a:rPr>
                <a:t>だね。</a:t>
              </a: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119" y="4186890"/>
              <a:ext cx="1696190" cy="1908000"/>
            </a:xfrm>
            <a:prstGeom prst="rect">
              <a:avLst/>
            </a:prstGeom>
          </p:spPr>
        </p:pic>
      </p:grpSp>
      <p:sp>
        <p:nvSpPr>
          <p:cNvPr id="10" name="円/楕円 9"/>
          <p:cNvSpPr/>
          <p:nvPr/>
        </p:nvSpPr>
        <p:spPr>
          <a:xfrm>
            <a:off x="741396" y="3021876"/>
            <a:ext cx="2929560" cy="199592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3182" y="3483762"/>
            <a:ext cx="1862398" cy="2196000"/>
          </a:xfrm>
          <a:prstGeom prst="rect">
            <a:avLst/>
          </a:prstGeom>
        </p:spPr>
      </p:pic>
    </p:spTree>
    <p:custDataLst>
      <p:tags r:id="rId1"/>
    </p:custDataLst>
    <p:extLst>
      <p:ext uri="{BB962C8B-B14F-4D97-AF65-F5344CB8AC3E}">
        <p14:creationId xmlns:p14="http://schemas.microsoft.com/office/powerpoint/2010/main" val="4114122173"/>
      </p:ext>
    </p:extLst>
  </p:cSld>
  <p:clrMapOvr>
    <a:masterClrMapping/>
  </p:clrMapOvr>
  <mc:AlternateContent xmlns:mc="http://schemas.openxmlformats.org/markup-compatibility/2006" xmlns:p14="http://schemas.microsoft.com/office/powerpoint/2010/main">
    <mc:Choice Requires="p14">
      <p:transition spd="slow" p14:dur="2000" advTm="34422"/>
    </mc:Choice>
    <mc:Fallback xmlns="">
      <p:transition spd="slow" advTm="34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extLst mod="1">
    <p:ext uri="{E180D4A7-C9FB-4DFB-919C-405C955672EB}">
      <p14:showEvtLst xmlns:p14="http://schemas.microsoft.com/office/powerpoint/2010/main">
        <p14:playEvt time="931" objId="8"/>
        <p14:playEvt time="12272" objId="13"/>
        <p14:stopEvt time="12706" objId="8"/>
        <p14:stopEvt time="26333" objId="13"/>
        <p14:playEvt time="26670" objId="14"/>
        <p14:stopEvt time="31095" objId="14"/>
      </p14:showEvtLst>
    </p:ext>
  </p:extLs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03" y="466007"/>
            <a:ext cx="8088204" cy="828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844893" y="1535643"/>
            <a:ext cx="7416824" cy="712631"/>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それでは、契約する相手と直接話が</a:t>
            </a:r>
            <a:r>
              <a:rPr lang="ja-JP" altLang="en-US" sz="1700" dirty="0" smtClean="0">
                <a:latin typeface="HGPｺﾞｼｯｸE" panose="020B0900000000000000" pitchFamily="50" charset="-128"/>
                <a:ea typeface="HGPｺﾞｼｯｸE" panose="020B0900000000000000" pitchFamily="50" charset="-128"/>
              </a:rPr>
              <a:t>できないインターネットで</a:t>
            </a:r>
            <a:endParaRPr lang="en-US" altLang="ja-JP" sz="1700" dirty="0" smtClean="0">
              <a:latin typeface="HGPｺﾞｼｯｸE" panose="020B0900000000000000" pitchFamily="50" charset="-128"/>
              <a:ea typeface="HGPｺﾞｼｯｸE" panose="020B0900000000000000" pitchFamily="50" charset="-128"/>
            </a:endParaRPr>
          </a:p>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注文をした</a:t>
            </a:r>
            <a:r>
              <a:rPr lang="ja-JP" altLang="en-US" sz="1700" dirty="0">
                <a:latin typeface="HGPｺﾞｼｯｸE" panose="020B0900000000000000" pitchFamily="50" charset="-128"/>
                <a:ea typeface="HGPｺﾞｼｯｸE" panose="020B0900000000000000" pitchFamily="50" charset="-128"/>
              </a:rPr>
              <a:t>場合</a:t>
            </a:r>
            <a:r>
              <a:rPr lang="ja-JP" altLang="en-US" sz="1700" dirty="0" smtClean="0">
                <a:latin typeface="HGPｺﾞｼｯｸE" panose="020B0900000000000000" pitchFamily="50" charset="-128"/>
                <a:ea typeface="HGPｺﾞｼｯｸE" panose="020B0900000000000000" pitchFamily="50" charset="-128"/>
              </a:rPr>
              <a:t>はいつ</a:t>
            </a:r>
            <a:r>
              <a:rPr lang="ja-JP" altLang="en-US" sz="1700" dirty="0">
                <a:latin typeface="HGPｺﾞｼｯｸE" panose="020B0900000000000000" pitchFamily="50" charset="-128"/>
                <a:ea typeface="HGPｺﾞｼｯｸE" panose="020B0900000000000000" pitchFamily="50" charset="-128"/>
              </a:rPr>
              <a:t>契約が成立するのでしょうか。</a:t>
            </a: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7744" y="2639931"/>
            <a:ext cx="4291121" cy="2736000"/>
          </a:xfrm>
          <a:prstGeom prst="rect">
            <a:avLst/>
          </a:prstGeom>
        </p:spPr>
      </p:pic>
    </p:spTree>
    <p:custDataLst>
      <p:tags r:id="rId1"/>
    </p:custDataLst>
    <p:extLst>
      <p:ext uri="{BB962C8B-B14F-4D97-AF65-F5344CB8AC3E}">
        <p14:creationId xmlns:p14="http://schemas.microsoft.com/office/powerpoint/2010/main" val="966325018"/>
      </p:ext>
    </p:extLst>
  </p:cSld>
  <p:clrMapOvr>
    <a:masterClrMapping/>
  </p:clrMapOvr>
  <mc:AlternateContent xmlns:mc="http://schemas.openxmlformats.org/markup-compatibility/2006" xmlns:p14="http://schemas.microsoft.com/office/powerpoint/2010/main">
    <mc:Choice Requires="p14">
      <p:transition spd="slow" p14:dur="2000" advTm="21687"/>
    </mc:Choice>
    <mc:Fallback xmlns="">
      <p:transition spd="slow" advTm="21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1861" objId="5"/>
        <p14:stopEvt time="6457" objId="5"/>
        <p14:playEvt time="8020" objId="7"/>
        <p14:stopEvt time="18618" objId="7"/>
      </p14:showEvtLst>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角丸四角形 19"/>
          <p:cNvSpPr/>
          <p:nvPr/>
        </p:nvSpPr>
        <p:spPr>
          <a:xfrm>
            <a:off x="646193" y="4725145"/>
            <a:ext cx="7855370" cy="1368152"/>
          </a:xfrm>
          <a:prstGeom prst="roundRect">
            <a:avLst>
              <a:gd name="adj" fmla="val 1059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72" y="45694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1772816"/>
            <a:ext cx="7835621" cy="2664296"/>
          </a:xfrm>
          <a:prstGeom prst="roundRect">
            <a:avLst>
              <a:gd name="adj" fmla="val 1224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2137" y="5136889"/>
            <a:ext cx="1082864" cy="415498"/>
          </a:xfrm>
          <a:prstGeom prst="rect">
            <a:avLst/>
          </a:prstGeom>
          <a:noFill/>
        </p:spPr>
        <p:txBody>
          <a:bodyPr wrap="square" rtlCol="0">
            <a:spAutoFit/>
          </a:bodyPr>
          <a:lstStyle/>
          <a:p>
            <a:r>
              <a:rPr lang="ja-JP" altLang="en-US" sz="2100" dirty="0">
                <a:latin typeface="HGPｺﾞｼｯｸE" panose="020B0900000000000000" pitchFamily="50" charset="-128"/>
                <a:ea typeface="HGPｺﾞｼｯｸE" panose="020B0900000000000000" pitchFamily="50" charset="-128"/>
              </a:rPr>
              <a:t>正解</a:t>
            </a:r>
            <a:r>
              <a:rPr lang="ja-JP" altLang="en-US" sz="2100" dirty="0" smtClean="0">
                <a:latin typeface="HGPｺﾞｼｯｸE" panose="020B0900000000000000" pitchFamily="50" charset="-128"/>
                <a:ea typeface="HGPｺﾞｼｯｸE" panose="020B0900000000000000" pitchFamily="50" charset="-128"/>
              </a:rPr>
              <a:t>は</a:t>
            </a:r>
            <a:endParaRPr lang="ja-JP" altLang="en-US" sz="2100" dirty="0">
              <a:latin typeface="HGPｺﾞｼｯｸE" panose="020B0900000000000000" pitchFamily="50" charset="-128"/>
              <a:ea typeface="HGPｺﾞｼｯｸE" panose="020B0900000000000000" pitchFamily="50" charset="-128"/>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340768"/>
            <a:ext cx="1081989" cy="1224000"/>
          </a:xfrm>
          <a:prstGeom prst="rect">
            <a:avLst/>
          </a:prstGeom>
        </p:spPr>
      </p:pic>
      <p:sp>
        <p:nvSpPr>
          <p:cNvPr id="6" name="テキスト ボックス 5"/>
          <p:cNvSpPr txBox="1"/>
          <p:nvPr/>
        </p:nvSpPr>
        <p:spPr>
          <a:xfrm>
            <a:off x="1598661" y="1920279"/>
            <a:ext cx="6573739" cy="759182"/>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インターネットでピザを注文したときは、</a:t>
            </a: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いつ契約が成立</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するのでしょうか。</a:t>
            </a:r>
          </a:p>
        </p:txBody>
      </p:sp>
      <p:sp>
        <p:nvSpPr>
          <p:cNvPr id="7" name="テキスト ボックス 6"/>
          <p:cNvSpPr txBox="1"/>
          <p:nvPr/>
        </p:nvSpPr>
        <p:spPr>
          <a:xfrm>
            <a:off x="1322177" y="2941886"/>
            <a:ext cx="2385727" cy="1374735"/>
          </a:xfrm>
          <a:prstGeom prst="rect">
            <a:avLst/>
          </a:prstGeom>
          <a:noFill/>
        </p:spPr>
        <p:txBody>
          <a:bodyPr wrap="square" rtlCol="0">
            <a:spAutoFit/>
          </a:bodyPr>
          <a:lstStyle/>
          <a:p>
            <a:pPr>
              <a:lnSpc>
                <a:spcPts val="2500"/>
              </a:lnSpc>
            </a:pPr>
            <a:r>
              <a:rPr lang="ja-JP" altLang="en-US" sz="1600" dirty="0">
                <a:latin typeface="+mj-ea"/>
                <a:ea typeface="+mj-ea"/>
              </a:rPr>
              <a:t>画面</a:t>
            </a:r>
            <a:r>
              <a:rPr lang="ja-JP" altLang="en-US" sz="1600" dirty="0" smtClean="0">
                <a:latin typeface="+mj-ea"/>
                <a:ea typeface="+mj-ea"/>
              </a:rPr>
              <a:t>でピザを</a:t>
            </a:r>
          </a:p>
          <a:p>
            <a:pPr>
              <a:lnSpc>
                <a:spcPts val="2500"/>
              </a:lnSpc>
            </a:pPr>
            <a:r>
              <a:rPr lang="ja-JP" altLang="en-US" sz="1600" dirty="0" smtClean="0">
                <a:latin typeface="+mj-ea"/>
                <a:ea typeface="+mj-ea"/>
              </a:rPr>
              <a:t>選んで</a:t>
            </a:r>
          </a:p>
          <a:p>
            <a:pPr>
              <a:lnSpc>
                <a:spcPts val="2500"/>
              </a:lnSpc>
            </a:pPr>
            <a:r>
              <a:rPr lang="ja-JP" altLang="en-US" sz="1600" dirty="0" smtClean="0">
                <a:latin typeface="+mj-ea"/>
                <a:ea typeface="+mj-ea"/>
              </a:rPr>
              <a:t>申込みボタンを</a:t>
            </a:r>
          </a:p>
          <a:p>
            <a:pPr>
              <a:lnSpc>
                <a:spcPts val="2500"/>
              </a:lnSpc>
            </a:pPr>
            <a:r>
              <a:rPr lang="ja-JP" altLang="en-US" sz="1600" dirty="0" smtClean="0">
                <a:latin typeface="+mj-ea"/>
                <a:ea typeface="+mj-ea"/>
              </a:rPr>
              <a:t>クリック</a:t>
            </a:r>
            <a:r>
              <a:rPr lang="ja-JP" altLang="en-US" sz="1600" dirty="0">
                <a:latin typeface="+mj-ea"/>
                <a:ea typeface="+mj-ea"/>
              </a:rPr>
              <a:t>したとき</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4" y="2860200"/>
            <a:ext cx="504000" cy="5040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8785" y="2868880"/>
            <a:ext cx="504000" cy="504000"/>
          </a:xfrm>
          <a:prstGeom prst="rect">
            <a:avLst/>
          </a:prstGeom>
        </p:spPr>
      </p:pic>
      <p:sp>
        <p:nvSpPr>
          <p:cNvPr id="24" name="テキスト ボックス 23"/>
          <p:cNvSpPr txBox="1"/>
          <p:nvPr/>
        </p:nvSpPr>
        <p:spPr>
          <a:xfrm>
            <a:off x="4669737" y="2936093"/>
            <a:ext cx="2422543" cy="1374735"/>
          </a:xfrm>
          <a:prstGeom prst="rect">
            <a:avLst/>
          </a:prstGeom>
          <a:noFill/>
        </p:spPr>
        <p:txBody>
          <a:bodyPr wrap="square" rtlCol="0">
            <a:spAutoFit/>
          </a:bodyPr>
          <a:lstStyle/>
          <a:p>
            <a:pPr>
              <a:lnSpc>
                <a:spcPts val="2500"/>
              </a:lnSpc>
            </a:pPr>
            <a:r>
              <a:rPr lang="ja-JP" altLang="en-US" sz="1600" dirty="0">
                <a:latin typeface="+mj-ea"/>
                <a:ea typeface="+mj-ea"/>
              </a:rPr>
              <a:t>「注文を承りました</a:t>
            </a:r>
            <a:r>
              <a:rPr lang="ja-JP" altLang="en-US" sz="1600" dirty="0" smtClean="0">
                <a:latin typeface="+mj-ea"/>
                <a:ea typeface="+mj-ea"/>
              </a:rPr>
              <a:t>」</a:t>
            </a:r>
          </a:p>
          <a:p>
            <a:pPr>
              <a:lnSpc>
                <a:spcPts val="2500"/>
              </a:lnSpc>
            </a:pPr>
            <a:r>
              <a:rPr lang="ja-JP" altLang="en-US" sz="1600" dirty="0" smtClean="0">
                <a:latin typeface="+mj-ea"/>
                <a:ea typeface="+mj-ea"/>
              </a:rPr>
              <a:t>とウェブ</a:t>
            </a:r>
            <a:r>
              <a:rPr lang="ja-JP" altLang="en-US" sz="1600" dirty="0">
                <a:latin typeface="+mj-ea"/>
                <a:ea typeface="+mj-ea"/>
              </a:rPr>
              <a:t>画面</a:t>
            </a:r>
            <a:r>
              <a:rPr lang="ja-JP" altLang="en-US" sz="1600" dirty="0" smtClean="0">
                <a:latin typeface="+mj-ea"/>
                <a:ea typeface="+mj-ea"/>
              </a:rPr>
              <a:t>に</a:t>
            </a:r>
          </a:p>
          <a:p>
            <a:pPr>
              <a:lnSpc>
                <a:spcPts val="2500"/>
              </a:lnSpc>
            </a:pPr>
            <a:r>
              <a:rPr lang="ja-JP" altLang="en-US" sz="1600" dirty="0" smtClean="0">
                <a:latin typeface="+mj-ea"/>
                <a:ea typeface="+mj-ea"/>
              </a:rPr>
              <a:t>表示</a:t>
            </a:r>
            <a:r>
              <a:rPr lang="ja-JP" altLang="en-US" sz="1600" dirty="0">
                <a:latin typeface="+mj-ea"/>
                <a:ea typeface="+mj-ea"/>
              </a:rPr>
              <a:t>されたとき</a:t>
            </a:r>
            <a:r>
              <a:rPr lang="ja-JP" altLang="en-US" sz="1600" dirty="0" smtClean="0">
                <a:latin typeface="+mj-ea"/>
                <a:ea typeface="+mj-ea"/>
              </a:rPr>
              <a:t>や</a:t>
            </a:r>
          </a:p>
          <a:p>
            <a:pPr>
              <a:lnSpc>
                <a:spcPts val="2500"/>
              </a:lnSpc>
            </a:pPr>
            <a:r>
              <a:rPr lang="ja-JP" altLang="en-US" sz="1600" dirty="0" smtClean="0">
                <a:latin typeface="+mj-ea"/>
                <a:ea typeface="+mj-ea"/>
              </a:rPr>
              <a:t>メール</a:t>
            </a:r>
            <a:r>
              <a:rPr lang="ja-JP" altLang="en-US" sz="1600" dirty="0">
                <a:latin typeface="+mj-ea"/>
                <a:ea typeface="+mj-ea"/>
              </a:rPr>
              <a:t>を</a:t>
            </a:r>
            <a:r>
              <a:rPr lang="ja-JP" altLang="en-US" sz="1600" dirty="0" smtClean="0">
                <a:latin typeface="+mj-ea"/>
                <a:ea typeface="+mj-ea"/>
              </a:rPr>
              <a:t>受け取った</a:t>
            </a:r>
            <a:r>
              <a:rPr lang="ja-JP" altLang="en-US" sz="1600" dirty="0">
                <a:latin typeface="+mj-ea"/>
                <a:ea typeface="+mj-ea"/>
              </a:rPr>
              <a:t>とき</a:t>
            </a:r>
          </a:p>
        </p:txBody>
      </p:sp>
      <p:sp>
        <p:nvSpPr>
          <p:cNvPr id="22" name="正方形/長方形 21"/>
          <p:cNvSpPr/>
          <p:nvPr/>
        </p:nvSpPr>
        <p:spPr>
          <a:xfrm>
            <a:off x="4248231" y="4850093"/>
            <a:ext cx="4107514" cy="1118255"/>
          </a:xfrm>
          <a:prstGeom prst="rect">
            <a:avLst/>
          </a:prstGeom>
        </p:spPr>
        <p:txBody>
          <a:bodyPr wrap="square">
            <a:spAutoFit/>
          </a:bodyPr>
          <a:lstStyle/>
          <a:p>
            <a:pPr>
              <a:lnSpc>
                <a:spcPts val="2000"/>
              </a:lnSpc>
            </a:pPr>
            <a:r>
              <a:rPr lang="ja-JP" altLang="en-US" sz="1500" dirty="0">
                <a:latin typeface="HGPｺﾞｼｯｸE" panose="020B0900000000000000" pitchFamily="50" charset="-128"/>
                <a:ea typeface="HGPｺﾞｼｯｸE" panose="020B0900000000000000" pitchFamily="50" charset="-128"/>
              </a:rPr>
              <a:t>ピザを選んで申込みボタン</a:t>
            </a:r>
            <a:r>
              <a:rPr lang="ja-JP" altLang="en-US" sz="1500" dirty="0" smtClean="0">
                <a:latin typeface="HGPｺﾞｼｯｸE" panose="020B0900000000000000" pitchFamily="50" charset="-128"/>
                <a:ea typeface="HGPｺﾞｼｯｸE" panose="020B0900000000000000" pitchFamily="50" charset="-128"/>
              </a:rPr>
              <a:t>を</a:t>
            </a:r>
          </a:p>
          <a:p>
            <a:pPr>
              <a:lnSpc>
                <a:spcPts val="2000"/>
              </a:lnSpc>
            </a:pPr>
            <a:r>
              <a:rPr lang="ja-JP" altLang="en-US" sz="1500" dirty="0" smtClean="0">
                <a:latin typeface="HGPｺﾞｼｯｸE" panose="020B0900000000000000" pitchFamily="50" charset="-128"/>
                <a:ea typeface="HGPｺﾞｼｯｸE" panose="020B0900000000000000" pitchFamily="50" charset="-128"/>
              </a:rPr>
              <a:t>クリックすることで</a:t>
            </a:r>
            <a:r>
              <a:rPr lang="ja-JP" altLang="en-US" sz="1500" dirty="0">
                <a:latin typeface="HGPｺﾞｼｯｸE" panose="020B0900000000000000" pitchFamily="50" charset="-128"/>
                <a:ea typeface="HGPｺﾞｼｯｸE" panose="020B0900000000000000" pitchFamily="50" charset="-128"/>
              </a:rPr>
              <a:t>申込みとなります。</a:t>
            </a:r>
          </a:p>
          <a:p>
            <a:pPr>
              <a:lnSpc>
                <a:spcPts val="2000"/>
              </a:lnSpc>
            </a:pPr>
            <a:r>
              <a:rPr lang="ja-JP" altLang="en-US" sz="1500" dirty="0">
                <a:latin typeface="HGPｺﾞｼｯｸE" panose="020B0900000000000000" pitchFamily="50" charset="-128"/>
                <a:ea typeface="HGPｺﾞｼｯｸE" panose="020B0900000000000000" pitchFamily="50" charset="-128"/>
              </a:rPr>
              <a:t>画面に承諾の表示がされたときや承諾</a:t>
            </a:r>
            <a:r>
              <a:rPr lang="ja-JP" altLang="en-US" sz="1500" dirty="0" smtClean="0">
                <a:latin typeface="HGPｺﾞｼｯｸE" panose="020B0900000000000000" pitchFamily="50" charset="-128"/>
                <a:ea typeface="HGPｺﾞｼｯｸE" panose="020B0900000000000000" pitchFamily="50" charset="-128"/>
              </a:rPr>
              <a:t>の</a:t>
            </a:r>
          </a:p>
          <a:p>
            <a:pPr>
              <a:lnSpc>
                <a:spcPts val="2000"/>
              </a:lnSpc>
            </a:pPr>
            <a:r>
              <a:rPr lang="ja-JP" altLang="en-US" sz="1500" dirty="0" smtClean="0">
                <a:latin typeface="HGPｺﾞｼｯｸE" panose="020B0900000000000000" pitchFamily="50" charset="-128"/>
                <a:ea typeface="HGPｺﾞｼｯｸE" panose="020B0900000000000000" pitchFamily="50" charset="-128"/>
              </a:rPr>
              <a:t>メールを</a:t>
            </a:r>
            <a:r>
              <a:rPr lang="ja-JP" altLang="en-US" sz="1500" dirty="0">
                <a:latin typeface="HGPｺﾞｼｯｸE" panose="020B0900000000000000" pitchFamily="50" charset="-128"/>
                <a:ea typeface="HGPｺﾞｼｯｸE" panose="020B0900000000000000" pitchFamily="50" charset="-128"/>
              </a:rPr>
              <a:t>受け取ったときに契約が</a:t>
            </a:r>
            <a:r>
              <a:rPr lang="ja-JP" altLang="en-US" sz="1500" dirty="0" smtClean="0">
                <a:latin typeface="HGPｺﾞｼｯｸE" panose="020B0900000000000000" pitchFamily="50" charset="-128"/>
                <a:ea typeface="HGPｺﾞｼｯｸE" panose="020B0900000000000000" pitchFamily="50" charset="-128"/>
              </a:rPr>
              <a:t>成立します</a:t>
            </a:r>
            <a:r>
              <a:rPr lang="ja-JP" altLang="en-US" sz="1500" dirty="0">
                <a:latin typeface="HGPｺﾞｼｯｸE" panose="020B0900000000000000" pitchFamily="50" charset="-128"/>
                <a:ea typeface="HGPｺﾞｼｯｸE" panose="020B0900000000000000" pitchFamily="50" charset="-128"/>
              </a:rPr>
              <a:t>。</a:t>
            </a:r>
          </a:p>
        </p:txBody>
      </p:sp>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7394" y="2948484"/>
            <a:ext cx="1061019" cy="1476000"/>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4851" y="2868880"/>
            <a:ext cx="1363573" cy="1368000"/>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3678" y="4948638"/>
            <a:ext cx="1105073" cy="792000"/>
          </a:xfrm>
          <a:prstGeom prst="rect">
            <a:avLst/>
          </a:prstGeom>
        </p:spPr>
      </p:pic>
      <p:pic>
        <p:nvPicPr>
          <p:cNvPr id="2" name="図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95001" y="5013176"/>
            <a:ext cx="720000" cy="720000"/>
          </a:xfrm>
          <a:prstGeom prst="rect">
            <a:avLst/>
          </a:prstGeom>
        </p:spPr>
      </p:pic>
    </p:spTree>
    <p:custDataLst>
      <p:tags r:id="rId1"/>
    </p:custDataLst>
    <p:extLst>
      <p:ext uri="{BB962C8B-B14F-4D97-AF65-F5344CB8AC3E}">
        <p14:creationId xmlns:p14="http://schemas.microsoft.com/office/powerpoint/2010/main" val="2480543236"/>
      </p:ext>
    </p:extLst>
  </p:cSld>
  <p:clrMapOvr>
    <a:masterClrMapping/>
  </p:clrMapOvr>
  <mc:AlternateContent xmlns:mc="http://schemas.openxmlformats.org/markup-compatibility/2006" xmlns:p14="http://schemas.microsoft.com/office/powerpoint/2010/main">
    <mc:Choice Requires="p14">
      <p:transition spd="slow" p14:dur="2000" advTm="54946"/>
    </mc:Choice>
    <mc:Fallback xmlns="">
      <p:transition spd="slow" advTm="54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randombar(horizontal)">
                                      <p:cBhvr>
                                        <p:cTn id="62" dur="500"/>
                                        <p:tgtEl>
                                          <p:spTgt spid="2"/>
                                        </p:tgtEl>
                                      </p:cBhvr>
                                    </p:animEffect>
                                  </p:childTnLst>
                                </p:cTn>
                              </p:par>
                              <p:par>
                                <p:cTn id="63" presetID="14" presetClass="entr" presetSubtype="1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randombar(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4" grpId="0"/>
      <p:bldP spid="6" grpId="0"/>
      <p:bldP spid="7" grpId="0"/>
      <p:bldP spid="24" grpId="0"/>
      <p:bldP spid="22" grpId="0"/>
    </p:bldLst>
  </p:timing>
  <p:extLst mod="1">
    <p:ext uri="{E180D4A7-C9FB-4DFB-919C-405C955672EB}">
      <p14:showEvtLst xmlns:p14="http://schemas.microsoft.com/office/powerpoint/2010/main">
        <p14:playEvt time="1472" objId="3"/>
        <p14:stopEvt time="28774" objId="3"/>
        <p14:playEvt time="31203" objId="13"/>
        <p14:stopEvt time="52551" objId="13"/>
      </p14:showEvtLst>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3" y="2031405"/>
            <a:ext cx="7475485" cy="2124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6" name="タイトル 5"/>
          <p:cNvSpPr>
            <a:spLocks noGrp="1"/>
          </p:cNvSpPr>
          <p:nvPr>
            <p:ph type="ctrTitle"/>
          </p:nvPr>
        </p:nvSpPr>
        <p:spPr>
          <a:xfrm>
            <a:off x="3419872" y="2492896"/>
            <a:ext cx="3960440" cy="1082551"/>
          </a:xfrm>
        </p:spPr>
        <p:txBody>
          <a:bodyPr>
            <a:noAutofit/>
          </a:bodyPr>
          <a:lstStyle/>
          <a:p>
            <a:pPr algn="l"/>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契約トラブル</a:t>
            </a:r>
            <a:r>
              <a:rPr lang="ja-JP" altLang="en-US"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の</a:t>
            </a:r>
            <a:r>
              <a:rPr lang="en-US" altLang="ja-JP"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r>
            <a:br>
              <a:rPr lang="en-US" altLang="ja-JP"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解決方法</a:t>
            </a:r>
            <a:endParaRPr kumimoji="1"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3212976"/>
            <a:ext cx="2623080" cy="291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44197908"/>
      </p:ext>
    </p:extLst>
  </p:cSld>
  <p:clrMapOvr>
    <a:masterClrMapping/>
  </p:clrMapOvr>
  <mc:AlternateContent xmlns:mc="http://schemas.openxmlformats.org/markup-compatibility/2006" xmlns:p14="http://schemas.microsoft.com/office/powerpoint/2010/main">
    <mc:Choice Requires="p14">
      <p:transition spd="slow" p14:dur="2000" advTm="11830"/>
    </mc:Choice>
    <mc:Fallback xmlns="">
      <p:transition spd="slow" advTm="118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2570" objId="7"/>
        <p14:pauseEvt time="11830" objId="7"/>
        <p14:stopEvt time="11830" objId="7"/>
      </p14:showEvtLst>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21" y="471906"/>
            <a:ext cx="8299157" cy="964800"/>
          </a:xfrm>
          <a:prstGeom prst="rect">
            <a:avLst/>
          </a:prstGeom>
        </p:spPr>
      </p:pic>
      <p:sp>
        <p:nvSpPr>
          <p:cNvPr id="6" name="正方形/長方形 5"/>
          <p:cNvSpPr/>
          <p:nvPr/>
        </p:nvSpPr>
        <p:spPr>
          <a:xfrm>
            <a:off x="1115616" y="1700808"/>
            <a:ext cx="6912768" cy="3672408"/>
          </a:xfrm>
          <a:prstGeom prst="rect">
            <a:avLst/>
          </a:prstGeom>
          <a:solidFill>
            <a:srgbClr val="5D8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15616" y="5229200"/>
            <a:ext cx="6912768" cy="2880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正方形/長方形 4"/>
          <p:cNvSpPr/>
          <p:nvPr/>
        </p:nvSpPr>
        <p:spPr>
          <a:xfrm>
            <a:off x="2267744" y="673532"/>
            <a:ext cx="3268844" cy="523220"/>
          </a:xfrm>
          <a:prstGeom prst="rect">
            <a:avLst/>
          </a:prstGeom>
        </p:spPr>
        <p:txBody>
          <a:bodyPr wrap="none">
            <a:spAutoFit/>
          </a:bodyPr>
          <a:lstStyle/>
          <a:p>
            <a:r>
              <a:rPr lang="ja-JP" altLang="en-US" sz="2800" dirty="0" smtClean="0">
                <a:solidFill>
                  <a:schemeClr val="bg1"/>
                </a:solidFill>
                <a:latin typeface="HGPｺﾞｼｯｸE" panose="020B0900000000000000" pitchFamily="50" charset="-128"/>
                <a:ea typeface="HGPｺﾞｼｯｸE" panose="020B0900000000000000" pitchFamily="50" charset="-128"/>
              </a:rPr>
              <a:t>契約が成立すると？</a:t>
            </a:r>
            <a:endParaRPr lang="ja-JP" altLang="en-US" sz="2800" dirty="0">
              <a:solidFill>
                <a:schemeClr val="bg1"/>
              </a:solidFill>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1632670" y="1988840"/>
            <a:ext cx="5098303" cy="1528624"/>
          </a:xfrm>
          <a:prstGeom prst="rect">
            <a:avLst/>
          </a:prstGeom>
          <a:noFill/>
        </p:spPr>
        <p:txBody>
          <a:bodyPr wrap="square" rtlCol="0">
            <a:spAutoFit/>
          </a:bodyPr>
          <a:lstStyle/>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一度契約が成立すると</a:t>
            </a:r>
            <a:r>
              <a:rPr lang="ja-JP" altLang="en-US" sz="1700" dirty="0" smtClean="0">
                <a:solidFill>
                  <a:schemeClr val="bg1"/>
                </a:solidFill>
                <a:latin typeface="HGPｺﾞｼｯｸE" panose="020B0900000000000000" pitchFamily="50" charset="-128"/>
                <a:ea typeface="HGPｺﾞｼｯｸE" panose="020B0900000000000000" pitchFamily="50" charset="-128"/>
              </a:rPr>
              <a:t>、</a:t>
            </a:r>
          </a:p>
          <a:p>
            <a:pPr>
              <a:lnSpc>
                <a:spcPts val="28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合意</a:t>
            </a:r>
            <a:r>
              <a:rPr lang="ja-JP" altLang="en-US" sz="1700" dirty="0">
                <a:solidFill>
                  <a:schemeClr val="bg1"/>
                </a:solidFill>
                <a:latin typeface="HGPｺﾞｼｯｸE" panose="020B0900000000000000" pitchFamily="50" charset="-128"/>
                <a:ea typeface="HGPｺﾞｼｯｸE" panose="020B0900000000000000" pitchFamily="50" charset="-128"/>
              </a:rPr>
              <a:t>した内容をお互いに守る義務があります。</a:t>
            </a:r>
          </a:p>
          <a:p>
            <a:pPr>
              <a:lnSpc>
                <a:spcPts val="2800"/>
              </a:lnSpc>
            </a:pPr>
            <a:r>
              <a:rPr lang="ja-JP" altLang="en-US" sz="1700" dirty="0">
                <a:solidFill>
                  <a:schemeClr val="bg1"/>
                </a:solidFill>
                <a:latin typeface="HGPｺﾞｼｯｸE" panose="020B0900000000000000" pitchFamily="50" charset="-128"/>
                <a:ea typeface="HGPｺﾞｼｯｸE" panose="020B0900000000000000" pitchFamily="50" charset="-128"/>
              </a:rPr>
              <a:t>契約した内容と違うことをしたり</a:t>
            </a:r>
            <a:r>
              <a:rPr lang="ja-JP" altLang="en-US" sz="1700" dirty="0" smtClean="0">
                <a:solidFill>
                  <a:schemeClr val="bg1"/>
                </a:solidFill>
                <a:latin typeface="HGPｺﾞｼｯｸE" panose="020B0900000000000000" pitchFamily="50" charset="-128"/>
                <a:ea typeface="HGPｺﾞｼｯｸE" panose="020B0900000000000000" pitchFamily="50" charset="-128"/>
              </a:rPr>
              <a:t>、</a:t>
            </a:r>
          </a:p>
          <a:p>
            <a:pPr>
              <a:lnSpc>
                <a:spcPts val="28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一方的</a:t>
            </a:r>
            <a:r>
              <a:rPr lang="ja-JP" altLang="en-US" sz="1700" dirty="0">
                <a:solidFill>
                  <a:schemeClr val="bg1"/>
                </a:solidFill>
                <a:latin typeface="HGPｺﾞｼｯｸE" panose="020B0900000000000000" pitchFamily="50" charset="-128"/>
                <a:ea typeface="HGPｺﾞｼｯｸE" panose="020B0900000000000000" pitchFamily="50" charset="-128"/>
              </a:rPr>
              <a:t>な都合で契約</a:t>
            </a:r>
            <a:r>
              <a:rPr lang="ja-JP" altLang="en-US" sz="1700" dirty="0" smtClean="0">
                <a:solidFill>
                  <a:schemeClr val="bg1"/>
                </a:solidFill>
                <a:latin typeface="HGPｺﾞｼｯｸE" panose="020B0900000000000000" pitchFamily="50" charset="-128"/>
                <a:ea typeface="HGPｺﾞｼｯｸE" panose="020B0900000000000000" pitchFamily="50" charset="-128"/>
              </a:rPr>
              <a:t>をやめる</a:t>
            </a:r>
            <a:r>
              <a:rPr lang="ja-JP" altLang="en-US" sz="1700" dirty="0">
                <a:solidFill>
                  <a:schemeClr val="bg1"/>
                </a:solidFill>
                <a:latin typeface="HGPｺﾞｼｯｸE" panose="020B0900000000000000" pitchFamily="50" charset="-128"/>
                <a:ea typeface="HGPｺﾞｼｯｸE" panose="020B0900000000000000" pitchFamily="50" charset="-128"/>
              </a:rPr>
              <a:t>こと</a:t>
            </a:r>
            <a:r>
              <a:rPr lang="ja-JP" altLang="en-US" sz="1700" dirty="0" smtClean="0">
                <a:solidFill>
                  <a:schemeClr val="bg1"/>
                </a:solidFill>
                <a:latin typeface="HGPｺﾞｼｯｸE" panose="020B0900000000000000" pitchFamily="50" charset="-128"/>
                <a:ea typeface="HGPｺﾞｼｯｸE" panose="020B0900000000000000" pitchFamily="50" charset="-128"/>
              </a:rPr>
              <a:t>はできません。</a:t>
            </a:r>
          </a:p>
        </p:txBody>
      </p:sp>
      <p:sp>
        <p:nvSpPr>
          <p:cNvPr id="7" name="テキスト ボックス 6"/>
          <p:cNvSpPr txBox="1"/>
          <p:nvPr/>
        </p:nvSpPr>
        <p:spPr>
          <a:xfrm>
            <a:off x="1625080" y="3644057"/>
            <a:ext cx="4595514" cy="1169551"/>
          </a:xfrm>
          <a:prstGeom prst="rect">
            <a:avLst/>
          </a:prstGeom>
          <a:noFill/>
        </p:spPr>
        <p:txBody>
          <a:bodyPr wrap="square" rtlCol="0">
            <a:spAutoFit/>
          </a:bodyPr>
          <a:lstStyle/>
          <a:p>
            <a:pPr>
              <a:lnSpc>
                <a:spcPts val="28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これ</a:t>
            </a:r>
            <a:r>
              <a:rPr lang="ja-JP" altLang="en-US" sz="1700" dirty="0">
                <a:solidFill>
                  <a:schemeClr val="bg1"/>
                </a:solidFill>
                <a:latin typeface="HGPｺﾞｼｯｸE" panose="020B0900000000000000" pitchFamily="50" charset="-128"/>
                <a:ea typeface="HGPｺﾞｼｯｸE" panose="020B0900000000000000" pitchFamily="50" charset="-128"/>
              </a:rPr>
              <a:t>を認めてしまうと</a:t>
            </a:r>
            <a:r>
              <a:rPr lang="ja-JP" altLang="en-US" sz="1700" dirty="0" smtClean="0">
                <a:solidFill>
                  <a:schemeClr val="bg1"/>
                </a:solidFill>
                <a:latin typeface="HGPｺﾞｼｯｸE" panose="020B0900000000000000" pitchFamily="50" charset="-128"/>
                <a:ea typeface="HGPｺﾞｼｯｸE" panose="020B0900000000000000" pitchFamily="50" charset="-128"/>
              </a:rPr>
              <a:t>、</a:t>
            </a:r>
          </a:p>
          <a:p>
            <a:pPr>
              <a:lnSpc>
                <a:spcPts val="28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みんな</a:t>
            </a:r>
            <a:r>
              <a:rPr lang="ja-JP" altLang="en-US" sz="1700" dirty="0">
                <a:solidFill>
                  <a:schemeClr val="bg1"/>
                </a:solidFill>
                <a:latin typeface="HGPｺﾞｼｯｸE" panose="020B0900000000000000" pitchFamily="50" charset="-128"/>
                <a:ea typeface="HGPｺﾞｼｯｸE" panose="020B0900000000000000" pitchFamily="50" charset="-128"/>
              </a:rPr>
              <a:t>が安心</a:t>
            </a:r>
            <a:r>
              <a:rPr lang="ja-JP" altLang="en-US" sz="1700" dirty="0" smtClean="0">
                <a:solidFill>
                  <a:schemeClr val="bg1"/>
                </a:solidFill>
                <a:latin typeface="HGPｺﾞｼｯｸE" panose="020B0900000000000000" pitchFamily="50" charset="-128"/>
                <a:ea typeface="HGPｺﾞｼｯｸE" panose="020B0900000000000000" pitchFamily="50" charset="-128"/>
              </a:rPr>
              <a:t>して</a:t>
            </a:r>
          </a:p>
          <a:p>
            <a:pPr>
              <a:lnSpc>
                <a:spcPts val="28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契約</a:t>
            </a:r>
            <a:r>
              <a:rPr lang="ja-JP" altLang="en-US" sz="1700" dirty="0">
                <a:solidFill>
                  <a:schemeClr val="bg1"/>
                </a:solidFill>
                <a:latin typeface="HGPｺﾞｼｯｸE" panose="020B0900000000000000" pitchFamily="50" charset="-128"/>
                <a:ea typeface="HGPｺﾞｼｯｸE" panose="020B0900000000000000" pitchFamily="50" charset="-128"/>
              </a:rPr>
              <a:t>を結ぶ</a:t>
            </a:r>
            <a:r>
              <a:rPr lang="ja-JP" altLang="en-US" sz="1700" dirty="0" smtClean="0">
                <a:solidFill>
                  <a:schemeClr val="bg1"/>
                </a:solidFill>
                <a:latin typeface="HGPｺﾞｼｯｸE" panose="020B0900000000000000" pitchFamily="50" charset="-128"/>
                <a:ea typeface="HGPｺﾞｼｯｸE" panose="020B0900000000000000" pitchFamily="50" charset="-128"/>
              </a:rPr>
              <a:t>ことが</a:t>
            </a:r>
            <a:r>
              <a:rPr lang="ja-JP" altLang="en-US" sz="1700" dirty="0">
                <a:solidFill>
                  <a:schemeClr val="bg1"/>
                </a:solidFill>
                <a:latin typeface="HGPｺﾞｼｯｸE" panose="020B0900000000000000" pitchFamily="50" charset="-128"/>
                <a:ea typeface="HGPｺﾞｼｯｸE" panose="020B0900000000000000" pitchFamily="50" charset="-128"/>
              </a:rPr>
              <a:t>できなくなるからです。</a:t>
            </a: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3219026"/>
            <a:ext cx="1981204" cy="2874270"/>
          </a:xfrm>
          <a:prstGeom prst="rect">
            <a:avLst/>
          </a:prstGeom>
        </p:spPr>
      </p:pic>
    </p:spTree>
    <p:custDataLst>
      <p:tags r:id="rId1"/>
    </p:custDataLst>
    <p:extLst>
      <p:ext uri="{BB962C8B-B14F-4D97-AF65-F5344CB8AC3E}">
        <p14:creationId xmlns:p14="http://schemas.microsoft.com/office/powerpoint/2010/main" val="2752918539"/>
      </p:ext>
    </p:extLst>
  </p:cSld>
  <p:clrMapOvr>
    <a:masterClrMapping/>
  </p:clrMapOvr>
  <mc:AlternateContent xmlns:mc="http://schemas.openxmlformats.org/markup-compatibility/2006" xmlns:p14="http://schemas.microsoft.com/office/powerpoint/2010/main">
    <mc:Choice Requires="p14">
      <p:transition spd="slow" p14:dur="2000" advTm="35176"/>
    </mc:Choice>
    <mc:Fallback xmlns="">
      <p:transition spd="slow" advTm="35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extLst mod="1">
    <p:ext uri="{E180D4A7-C9FB-4DFB-919C-405C955672EB}">
      <p14:showEvtLst xmlns:p14="http://schemas.microsoft.com/office/powerpoint/2010/main">
        <p14:playEvt time="1979" objId="12"/>
        <p14:stopEvt time="4719" objId="12"/>
        <p14:playEvt time="6784" objId="3"/>
        <p14:stopEvt time="3407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17" y="2492896"/>
            <a:ext cx="8208912" cy="1528898"/>
          </a:xfrm>
          <a:prstGeom prst="rect">
            <a:avLst/>
          </a:prstGeom>
        </p:spPr>
      </p:pic>
    </p:spTree>
    <p:custDataLst>
      <p:tags r:id="rId1"/>
    </p:custDataLst>
    <p:extLst>
      <p:ext uri="{BB962C8B-B14F-4D97-AF65-F5344CB8AC3E}">
        <p14:creationId xmlns:p14="http://schemas.microsoft.com/office/powerpoint/2010/main" val="306477424"/>
      </p:ext>
    </p:extLst>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4738"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40" y="4891559"/>
            <a:ext cx="4931971"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43437" y="1844825"/>
            <a:ext cx="7835621" cy="2808311"/>
          </a:xfrm>
          <a:prstGeom prst="roundRect">
            <a:avLst>
              <a:gd name="adj" fmla="val 952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484784"/>
            <a:ext cx="1081989" cy="1224000"/>
          </a:xfrm>
          <a:prstGeom prst="rect">
            <a:avLst/>
          </a:prstGeom>
        </p:spPr>
      </p:pic>
      <p:sp>
        <p:nvSpPr>
          <p:cNvPr id="7" name="テキスト ボックス 6"/>
          <p:cNvSpPr txBox="1"/>
          <p:nvPr/>
        </p:nvSpPr>
        <p:spPr>
          <a:xfrm>
            <a:off x="1547663" y="3879769"/>
            <a:ext cx="2304257" cy="733534"/>
          </a:xfrm>
          <a:prstGeom prst="rect">
            <a:avLst/>
          </a:prstGeom>
          <a:noFill/>
        </p:spPr>
        <p:txBody>
          <a:bodyPr wrap="square" rtlCol="0">
            <a:spAutoFit/>
          </a:bodyPr>
          <a:lstStyle/>
          <a:p>
            <a:pPr>
              <a:lnSpc>
                <a:spcPts val="2500"/>
              </a:lnSpc>
            </a:pPr>
            <a:r>
              <a:rPr lang="ja-JP" altLang="en-US" sz="1600" dirty="0">
                <a:latin typeface="+mj-ea"/>
                <a:ea typeface="+mj-ea"/>
              </a:rPr>
              <a:t>代金</a:t>
            </a:r>
            <a:r>
              <a:rPr lang="ja-JP" altLang="en-US" sz="1600" dirty="0" smtClean="0">
                <a:latin typeface="+mj-ea"/>
                <a:ea typeface="+mj-ea"/>
              </a:rPr>
              <a:t>を支払わなければ</a:t>
            </a:r>
            <a:endParaRPr lang="en-US" altLang="ja-JP" sz="1600" dirty="0" smtClean="0">
              <a:latin typeface="+mj-ea"/>
              <a:ea typeface="+mj-ea"/>
            </a:endParaRPr>
          </a:p>
          <a:p>
            <a:pPr>
              <a:lnSpc>
                <a:spcPts val="2500"/>
              </a:lnSpc>
            </a:pPr>
            <a:r>
              <a:rPr lang="ja-JP" altLang="en-US" sz="1600" dirty="0" smtClean="0">
                <a:latin typeface="+mj-ea"/>
                <a:ea typeface="+mj-ea"/>
              </a:rPr>
              <a:t>ならない</a:t>
            </a:r>
            <a:endParaRPr lang="ja-JP" altLang="en-US" sz="1600" dirty="0">
              <a:latin typeface="+mj-ea"/>
              <a:ea typeface="+mj-ea"/>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944" y="3861048"/>
            <a:ext cx="504000" cy="504000"/>
          </a:xfrm>
          <a:prstGeom prst="rect">
            <a:avLst/>
          </a:prstGeom>
        </p:spPr>
      </p:pic>
      <p:sp>
        <p:nvSpPr>
          <p:cNvPr id="24" name="テキスト ボックス 23"/>
          <p:cNvSpPr txBox="1"/>
          <p:nvPr/>
        </p:nvSpPr>
        <p:spPr>
          <a:xfrm>
            <a:off x="4571944" y="3879769"/>
            <a:ext cx="1440216" cy="733534"/>
          </a:xfrm>
          <a:prstGeom prst="rect">
            <a:avLst/>
          </a:prstGeom>
          <a:noFill/>
        </p:spPr>
        <p:txBody>
          <a:bodyPr wrap="square" rtlCol="0">
            <a:spAutoFit/>
          </a:bodyPr>
          <a:lstStyle/>
          <a:p>
            <a:pPr>
              <a:lnSpc>
                <a:spcPts val="2500"/>
              </a:lnSpc>
            </a:pPr>
            <a:r>
              <a:rPr lang="ja-JP" altLang="en-US" sz="1600" dirty="0">
                <a:latin typeface="+mj-ea"/>
                <a:ea typeface="+mj-ea"/>
              </a:rPr>
              <a:t>代金</a:t>
            </a:r>
            <a:r>
              <a:rPr lang="ja-JP" altLang="en-US" sz="1600" dirty="0" smtClean="0">
                <a:latin typeface="+mj-ea"/>
                <a:ea typeface="+mj-ea"/>
              </a:rPr>
              <a:t>を支払う</a:t>
            </a:r>
            <a:endParaRPr lang="en-US" altLang="ja-JP" sz="1600" dirty="0" smtClean="0">
              <a:latin typeface="+mj-ea"/>
              <a:ea typeface="+mj-ea"/>
            </a:endParaRPr>
          </a:p>
          <a:p>
            <a:pPr>
              <a:lnSpc>
                <a:spcPts val="2500"/>
              </a:lnSpc>
            </a:pPr>
            <a:r>
              <a:rPr lang="ja-JP" altLang="en-US" sz="1600" dirty="0" smtClean="0">
                <a:latin typeface="+mj-ea"/>
                <a:ea typeface="+mj-ea"/>
              </a:rPr>
              <a:t>必要</a:t>
            </a:r>
            <a:r>
              <a:rPr lang="ja-JP" altLang="en-US" sz="1600" dirty="0">
                <a:latin typeface="+mj-ea"/>
                <a:ea typeface="+mj-ea"/>
              </a:rPr>
              <a:t>はない</a:t>
            </a:r>
          </a:p>
        </p:txBody>
      </p:sp>
      <p:sp>
        <p:nvSpPr>
          <p:cNvPr id="18" name="テキスト ボックス 17"/>
          <p:cNvSpPr txBox="1"/>
          <p:nvPr/>
        </p:nvSpPr>
        <p:spPr>
          <a:xfrm>
            <a:off x="1598661" y="1988840"/>
            <a:ext cx="6212408" cy="1759456"/>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「明日、パーティーをするので午後３時に</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ピザを</a:t>
            </a: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配達してほしい</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」と電話を</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しました。</a:t>
            </a: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かしこまりました」との返事だったのに</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a:t>
            </a: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パーティー</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が終了した後に</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ピザ</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が届きました</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a:t>
            </a: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代金</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を支払わなければならないでしょうか。</a:t>
            </a:r>
          </a:p>
        </p:txBody>
      </p:sp>
      <p:sp>
        <p:nvSpPr>
          <p:cNvPr id="2" name="正方形/長方形 1"/>
          <p:cNvSpPr/>
          <p:nvPr/>
        </p:nvSpPr>
        <p:spPr>
          <a:xfrm>
            <a:off x="896963" y="5284679"/>
            <a:ext cx="992579" cy="415498"/>
          </a:xfrm>
          <a:prstGeom prst="rect">
            <a:avLst/>
          </a:prstGeom>
        </p:spPr>
        <p:txBody>
          <a:bodyPr wrap="none">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92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6679" y="5174339"/>
            <a:ext cx="719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722" y="3861048"/>
            <a:ext cx="5000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0751" y="4968858"/>
            <a:ext cx="1445265" cy="1080000"/>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877" y="495746"/>
            <a:ext cx="82486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88224" y="2096784"/>
            <a:ext cx="1763854" cy="2448000"/>
          </a:xfrm>
          <a:prstGeom prst="rect">
            <a:avLst/>
          </a:prstGeom>
        </p:spPr>
      </p:pic>
    </p:spTree>
    <p:custDataLst>
      <p:tags r:id="rId1"/>
    </p:custDataLst>
    <p:extLst>
      <p:ext uri="{BB962C8B-B14F-4D97-AF65-F5344CB8AC3E}">
        <p14:creationId xmlns:p14="http://schemas.microsoft.com/office/powerpoint/2010/main" val="371135873"/>
      </p:ext>
    </p:extLst>
  </p:cSld>
  <p:clrMapOvr>
    <a:masterClrMapping/>
  </p:clrMapOvr>
  <mc:AlternateContent xmlns:mc="http://schemas.openxmlformats.org/markup-compatibility/2006" xmlns:p14="http://schemas.microsoft.com/office/powerpoint/2010/main">
    <mc:Choice Requires="p14">
      <p:transition spd="slow" p14:dur="2000" advTm="56326"/>
    </mc:Choice>
    <mc:Fallback xmlns="">
      <p:transition spd="slow" advTm="56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16" presetClass="entr" presetSubtype="21" fill="hold" nodeType="withEffect">
                                  <p:stCondLst>
                                    <p:cond delay="0"/>
                                  </p:stCondLst>
                                  <p:childTnLst>
                                    <p:set>
                                      <p:cBhvr>
                                        <p:cTn id="49" dur="1" fill="hold">
                                          <p:stCondLst>
                                            <p:cond delay="0"/>
                                          </p:stCondLst>
                                        </p:cTn>
                                        <p:tgtEl>
                                          <p:spTgt spid="9221"/>
                                        </p:tgtEl>
                                        <p:attrNameLst>
                                          <p:attrName>style.visibility</p:attrName>
                                        </p:attrNameLst>
                                      </p:cBhvr>
                                      <p:to>
                                        <p:strVal val="visible"/>
                                      </p:to>
                                    </p:set>
                                    <p:animEffect transition="in" filter="barn(inVertical)">
                                      <p:cBhvr>
                                        <p:cTn id="50" dur="500"/>
                                        <p:tgtEl>
                                          <p:spTgt spid="922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220"/>
                                        </p:tgtEl>
                                        <p:attrNameLst>
                                          <p:attrName>style.visibility</p:attrName>
                                        </p:attrNameLst>
                                      </p:cBhvr>
                                      <p:to>
                                        <p:strVal val="visible"/>
                                      </p:to>
                                    </p:set>
                                    <p:animEffect transition="in" filter="randombar(horizontal)">
                                      <p:cBhvr>
                                        <p:cTn id="55" dur="500"/>
                                        <p:tgtEl>
                                          <p:spTgt spid="9220"/>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24" grpId="0"/>
      <p:bldP spid="18" grpId="0"/>
      <p:bldP spid="2" grpId="0"/>
    </p:bldLst>
  </p:timing>
  <p:extLst mod="1">
    <p:ext uri="{E180D4A7-C9FB-4DFB-919C-405C955672EB}">
      <p14:showEvtLst xmlns:p14="http://schemas.microsoft.com/office/powerpoint/2010/main">
        <p14:playEvt time="936" objId="5"/>
        <p14:stopEvt time="7325" objId="5"/>
        <p14:playEvt time="9575" objId="6"/>
        <p14:stopEvt time="45227" objId="6"/>
        <p14:playEvt time="46702" objId="8"/>
        <p14:stopEvt time="52442" objId="8"/>
      </p14:showEvtLst>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6" name="テキスト ボックス 5"/>
          <p:cNvSpPr txBox="1"/>
          <p:nvPr/>
        </p:nvSpPr>
        <p:spPr>
          <a:xfrm>
            <a:off x="816477" y="3484552"/>
            <a:ext cx="4312072" cy="1323439"/>
          </a:xfrm>
          <a:prstGeom prst="rect">
            <a:avLst/>
          </a:prstGeom>
          <a:noFill/>
        </p:spPr>
        <p:txBody>
          <a:bodyPr wrap="square" rtlCol="0">
            <a:spAutoFit/>
          </a:bodyPr>
          <a:lstStyle/>
          <a:p>
            <a:pPr>
              <a:lnSpc>
                <a:spcPts val="2400"/>
              </a:lnSpc>
            </a:pPr>
            <a:r>
              <a:rPr lang="ja-JP" altLang="en-US" sz="1400" dirty="0" smtClean="0">
                <a:latin typeface="+mj-ea"/>
                <a:ea typeface="+mj-ea"/>
              </a:rPr>
              <a:t>法律用語</a:t>
            </a:r>
            <a:r>
              <a:rPr lang="ja-JP" altLang="en-US" sz="1400" dirty="0">
                <a:latin typeface="+mj-ea"/>
                <a:ea typeface="+mj-ea"/>
              </a:rPr>
              <a:t>では、</a:t>
            </a:r>
            <a:r>
              <a:rPr lang="ja-JP" altLang="en-US" sz="1700" dirty="0">
                <a:solidFill>
                  <a:srgbClr val="C00000"/>
                </a:solidFill>
                <a:latin typeface="HGPｺﾞｼｯｸE" panose="020B0900000000000000" pitchFamily="50" charset="-128"/>
                <a:ea typeface="HGPｺﾞｼｯｸE" panose="020B0900000000000000" pitchFamily="50" charset="-128"/>
              </a:rPr>
              <a:t>債務不履行</a:t>
            </a:r>
            <a:r>
              <a:rPr lang="ja-JP" altLang="en-US" sz="1400" dirty="0">
                <a:latin typeface="+mj-ea"/>
                <a:ea typeface="+mj-ea"/>
              </a:rPr>
              <a:t>といいます。</a:t>
            </a:r>
          </a:p>
          <a:p>
            <a:pPr>
              <a:lnSpc>
                <a:spcPts val="2400"/>
              </a:lnSpc>
            </a:pPr>
            <a:r>
              <a:rPr lang="ja-JP" altLang="en-US" sz="1400" dirty="0">
                <a:latin typeface="+mj-ea"/>
                <a:ea typeface="+mj-ea"/>
              </a:rPr>
              <a:t>ピザが間に合わなかったこと</a:t>
            </a:r>
            <a:r>
              <a:rPr lang="ja-JP" altLang="en-US" sz="1400" dirty="0" smtClean="0">
                <a:latin typeface="+mj-ea"/>
                <a:ea typeface="+mj-ea"/>
              </a:rPr>
              <a:t>で</a:t>
            </a:r>
          </a:p>
          <a:p>
            <a:pPr>
              <a:lnSpc>
                <a:spcPts val="2400"/>
              </a:lnSpc>
            </a:pPr>
            <a:r>
              <a:rPr lang="ja-JP" altLang="en-US" sz="1400" dirty="0" smtClean="0">
                <a:latin typeface="+mj-ea"/>
                <a:ea typeface="+mj-ea"/>
              </a:rPr>
              <a:t>損害</a:t>
            </a:r>
            <a:r>
              <a:rPr lang="ja-JP" altLang="en-US" sz="1400" dirty="0">
                <a:latin typeface="+mj-ea"/>
                <a:ea typeface="+mj-ea"/>
              </a:rPr>
              <a:t>があれば</a:t>
            </a:r>
            <a:r>
              <a:rPr lang="ja-JP" altLang="en-US" sz="1400" dirty="0" smtClean="0">
                <a:latin typeface="+mj-ea"/>
                <a:ea typeface="+mj-ea"/>
              </a:rPr>
              <a:t>、</a:t>
            </a:r>
          </a:p>
          <a:p>
            <a:pPr>
              <a:lnSpc>
                <a:spcPts val="2400"/>
              </a:lnSpc>
            </a:pPr>
            <a:r>
              <a:rPr lang="ja-JP" altLang="en-US" sz="1400" dirty="0" smtClean="0">
                <a:latin typeface="+mj-ea"/>
                <a:ea typeface="+mj-ea"/>
              </a:rPr>
              <a:t>損害</a:t>
            </a:r>
            <a:r>
              <a:rPr lang="ja-JP" altLang="en-US" sz="1400" dirty="0">
                <a:latin typeface="+mj-ea"/>
                <a:ea typeface="+mj-ea"/>
              </a:rPr>
              <a:t>賠償を請求できる場合も</a:t>
            </a:r>
            <a:r>
              <a:rPr lang="ja-JP" altLang="en-US" sz="1400" dirty="0" smtClean="0">
                <a:latin typeface="+mj-ea"/>
                <a:ea typeface="+mj-ea"/>
              </a:rPr>
              <a:t>あります</a:t>
            </a:r>
            <a:r>
              <a:rPr lang="ja-JP" altLang="en-US" sz="1400" dirty="0">
                <a:latin typeface="+mj-ea"/>
                <a:ea typeface="+mj-ea"/>
              </a:rPr>
              <a:t>。</a:t>
            </a:r>
          </a:p>
        </p:txBody>
      </p:sp>
      <p:sp>
        <p:nvSpPr>
          <p:cNvPr id="7" name="テキスト ボックス 6"/>
          <p:cNvSpPr txBox="1"/>
          <p:nvPr/>
        </p:nvSpPr>
        <p:spPr>
          <a:xfrm>
            <a:off x="808069" y="1615386"/>
            <a:ext cx="4896544" cy="1276824"/>
          </a:xfrm>
          <a:prstGeom prst="rect">
            <a:avLst/>
          </a:prstGeom>
          <a:noFill/>
        </p:spPr>
        <p:txBody>
          <a:bodyPr wrap="square" rtlCol="0">
            <a:spAutoFit/>
          </a:bodyPr>
          <a:lstStyle/>
          <a:p>
            <a:pPr>
              <a:lnSpc>
                <a:spcPts val="2400"/>
              </a:lnSpc>
            </a:pPr>
            <a:r>
              <a:rPr lang="ja-JP" altLang="en-US" sz="1400" dirty="0">
                <a:latin typeface="+mj-ea"/>
                <a:ea typeface="+mj-ea"/>
              </a:rPr>
              <a:t>約束していた時間にピザが届かず</a:t>
            </a:r>
            <a:r>
              <a:rPr lang="ja-JP" altLang="en-US" sz="1400" dirty="0" smtClean="0">
                <a:latin typeface="+mj-ea"/>
                <a:ea typeface="+mj-ea"/>
              </a:rPr>
              <a:t>、</a:t>
            </a:r>
          </a:p>
          <a:p>
            <a:pPr>
              <a:lnSpc>
                <a:spcPts val="2400"/>
              </a:lnSpc>
            </a:pPr>
            <a:r>
              <a:rPr lang="ja-JP" altLang="en-US" sz="1400" dirty="0" smtClean="0">
                <a:latin typeface="+mj-ea"/>
                <a:ea typeface="+mj-ea"/>
              </a:rPr>
              <a:t>パーティー</a:t>
            </a:r>
            <a:r>
              <a:rPr lang="ja-JP" altLang="en-US" sz="1400" dirty="0">
                <a:latin typeface="+mj-ea"/>
                <a:ea typeface="+mj-ea"/>
              </a:rPr>
              <a:t>に間に合わなかった場合は</a:t>
            </a:r>
            <a:r>
              <a:rPr lang="ja-JP" altLang="en-US" sz="1400" dirty="0" smtClean="0">
                <a:latin typeface="+mj-ea"/>
                <a:ea typeface="+mj-ea"/>
              </a:rPr>
              <a:t>、</a:t>
            </a:r>
          </a:p>
          <a:p>
            <a:pPr>
              <a:lnSpc>
                <a:spcPts val="2400"/>
              </a:lnSpc>
            </a:pPr>
            <a:r>
              <a:rPr lang="ja-JP" altLang="en-US" sz="1400" dirty="0" smtClean="0">
                <a:latin typeface="+mj-ea"/>
                <a:ea typeface="+mj-ea"/>
              </a:rPr>
              <a:t>注文を</a:t>
            </a:r>
            <a:r>
              <a:rPr lang="ja-JP" altLang="en-US" sz="1400" dirty="0">
                <a:latin typeface="+mj-ea"/>
                <a:ea typeface="+mj-ea"/>
              </a:rPr>
              <a:t>した側は契約</a:t>
            </a:r>
            <a:r>
              <a:rPr lang="ja-JP" altLang="en-US" sz="1400" dirty="0" smtClean="0">
                <a:latin typeface="+mj-ea"/>
                <a:ea typeface="+mj-ea"/>
              </a:rPr>
              <a:t>をやめる</a:t>
            </a:r>
            <a:r>
              <a:rPr lang="ja-JP" altLang="en-US" sz="1400" dirty="0">
                <a:latin typeface="+mj-ea"/>
                <a:ea typeface="+mj-ea"/>
              </a:rPr>
              <a:t>ことができ</a:t>
            </a:r>
            <a:r>
              <a:rPr lang="ja-JP" altLang="en-US" sz="1400" dirty="0" smtClean="0">
                <a:latin typeface="+mj-ea"/>
                <a:ea typeface="+mj-ea"/>
              </a:rPr>
              <a:t>、</a:t>
            </a:r>
          </a:p>
          <a:p>
            <a:pPr>
              <a:lnSpc>
                <a:spcPts val="2400"/>
              </a:lnSpc>
            </a:pPr>
            <a:r>
              <a:rPr lang="ja-JP" altLang="en-US" sz="1400" dirty="0" smtClean="0">
                <a:latin typeface="+mj-ea"/>
                <a:ea typeface="+mj-ea"/>
              </a:rPr>
              <a:t>代金</a:t>
            </a:r>
            <a:r>
              <a:rPr lang="ja-JP" altLang="en-US" sz="1400" dirty="0">
                <a:latin typeface="+mj-ea"/>
                <a:ea typeface="+mj-ea"/>
              </a:rPr>
              <a:t>を支払う必要はありません</a:t>
            </a:r>
            <a:r>
              <a:rPr lang="ja-JP" altLang="en-US" sz="1400" dirty="0" smtClean="0">
                <a:latin typeface="+mj-ea"/>
                <a:ea typeface="+mj-ea"/>
              </a:rPr>
              <a:t>。</a:t>
            </a:r>
            <a:endParaRPr lang="ja-JP" altLang="en-US" sz="1400" dirty="0">
              <a:latin typeface="+mj-ea"/>
              <a:ea typeface="+mj-e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59329"/>
            <a:ext cx="82486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818" y="1656562"/>
            <a:ext cx="2302510" cy="1548000"/>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861048"/>
            <a:ext cx="1360823" cy="1872000"/>
          </a:xfrm>
          <a:prstGeom prst="rect">
            <a:avLst/>
          </a:prstGeom>
        </p:spPr>
      </p:pic>
    </p:spTree>
    <p:custDataLst>
      <p:tags r:id="rId1"/>
    </p:custDataLst>
    <p:extLst>
      <p:ext uri="{BB962C8B-B14F-4D97-AF65-F5344CB8AC3E}">
        <p14:creationId xmlns:p14="http://schemas.microsoft.com/office/powerpoint/2010/main" val="3347275182"/>
      </p:ext>
    </p:extLst>
  </p:cSld>
  <p:clrMapOvr>
    <a:masterClrMapping/>
  </p:clrMapOvr>
  <mc:AlternateContent xmlns:mc="http://schemas.openxmlformats.org/markup-compatibility/2006" xmlns:p14="http://schemas.microsoft.com/office/powerpoint/2010/main">
    <mc:Choice Requires="p14">
      <p:transition spd="slow" p14:dur="2000" advTm="35272"/>
    </mc:Choice>
    <mc:Fallback xmlns="">
      <p:transition spd="slow" advTm="35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extLst mod="1">
    <p:ext uri="{E180D4A7-C9FB-4DFB-919C-405C955672EB}">
      <p14:showEvtLst xmlns:p14="http://schemas.microsoft.com/office/powerpoint/2010/main">
        <p14:playEvt time="1854" objId="3"/>
        <p14:stopEvt time="18425" objId="3"/>
        <p14:playEvt time="18959" objId="5"/>
        <p14:stopEvt time="33694"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06" y="467218"/>
            <a:ext cx="8289794" cy="9648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2132855"/>
            <a:ext cx="7835621" cy="2522901"/>
          </a:xfrm>
          <a:prstGeom prst="roundRect">
            <a:avLst>
              <a:gd name="adj" fmla="val 764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672" y="1772816"/>
            <a:ext cx="1081989" cy="1224000"/>
          </a:xfrm>
          <a:prstGeom prst="rect">
            <a:avLst/>
          </a:prstGeom>
        </p:spPr>
      </p:pic>
      <p:sp>
        <p:nvSpPr>
          <p:cNvPr id="7" name="テキスト ボックス 6"/>
          <p:cNvSpPr txBox="1"/>
          <p:nvPr/>
        </p:nvSpPr>
        <p:spPr>
          <a:xfrm>
            <a:off x="1691623" y="3591737"/>
            <a:ext cx="1008170" cy="367408"/>
          </a:xfrm>
          <a:prstGeom prst="rect">
            <a:avLst/>
          </a:prstGeom>
          <a:noFill/>
        </p:spPr>
        <p:txBody>
          <a:bodyPr wrap="square" rtlCol="0">
            <a:spAutoFit/>
          </a:bodyPr>
          <a:lstStyle/>
          <a:p>
            <a:pPr>
              <a:lnSpc>
                <a:spcPts val="2500"/>
              </a:lnSpc>
            </a:pPr>
            <a:r>
              <a:rPr lang="ja-JP" altLang="en-US" sz="1600" dirty="0" smtClean="0">
                <a:latin typeface="+mj-ea"/>
                <a:ea typeface="+mj-ea"/>
              </a:rPr>
              <a:t>お 店</a:t>
            </a:r>
            <a:endParaRPr lang="ja-JP" altLang="en-US" sz="1600" dirty="0">
              <a:latin typeface="+mj-ea"/>
              <a:ea typeface="+mj-ea"/>
            </a:endParaRP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624" y="3573016"/>
            <a:ext cx="504000" cy="5040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5472" y="3573016"/>
            <a:ext cx="504000" cy="504000"/>
          </a:xfrm>
          <a:prstGeom prst="rect">
            <a:avLst/>
          </a:prstGeom>
        </p:spPr>
      </p:pic>
      <p:sp>
        <p:nvSpPr>
          <p:cNvPr id="24" name="テキスト ボックス 23"/>
          <p:cNvSpPr txBox="1"/>
          <p:nvPr/>
        </p:nvSpPr>
        <p:spPr>
          <a:xfrm>
            <a:off x="5405895" y="3618549"/>
            <a:ext cx="1220760" cy="412934"/>
          </a:xfrm>
          <a:prstGeom prst="rect">
            <a:avLst/>
          </a:prstGeom>
          <a:noFill/>
        </p:spPr>
        <p:txBody>
          <a:bodyPr wrap="square" rtlCol="0">
            <a:spAutoFit/>
          </a:bodyPr>
          <a:lstStyle/>
          <a:p>
            <a:pPr>
              <a:lnSpc>
                <a:spcPts val="2500"/>
              </a:lnSpc>
            </a:pPr>
            <a:r>
              <a:rPr lang="ja-JP" altLang="en-US" sz="1600" dirty="0">
                <a:latin typeface="+mj-ea"/>
                <a:ea typeface="+mj-ea"/>
              </a:rPr>
              <a:t>メーカー</a:t>
            </a:r>
          </a:p>
        </p:txBody>
      </p:sp>
      <p:sp>
        <p:nvSpPr>
          <p:cNvPr id="18" name="テキスト ボックス 17"/>
          <p:cNvSpPr txBox="1"/>
          <p:nvPr/>
        </p:nvSpPr>
        <p:spPr>
          <a:xfrm>
            <a:off x="1599953" y="2276872"/>
            <a:ext cx="6356424" cy="759182"/>
          </a:xfrm>
          <a:prstGeom prst="rect">
            <a:avLst/>
          </a:prstGeom>
          <a:noFill/>
        </p:spPr>
        <p:txBody>
          <a:bodyPr wrap="square" rtlCol="0">
            <a:spAutoFit/>
          </a:bodyPr>
          <a:lstStyle/>
          <a:p>
            <a:pPr>
              <a:lnSpc>
                <a:spcPts val="2600"/>
              </a:lnSpc>
            </a:pP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購入した商品が不良品だった場合</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a:t>
            </a:r>
          </a:p>
          <a:p>
            <a:pPr>
              <a:lnSpc>
                <a:spcPts val="2600"/>
              </a:lnSpc>
            </a:pP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お店</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とメーカーのどちらに責任があるでしょうか。</a:t>
            </a:r>
          </a:p>
        </p:txBody>
      </p:sp>
      <p:sp>
        <p:nvSpPr>
          <p:cNvPr id="2" name="正方形/長方形 1"/>
          <p:cNvSpPr/>
          <p:nvPr/>
        </p:nvSpPr>
        <p:spPr>
          <a:xfrm>
            <a:off x="1763688" y="1634897"/>
            <a:ext cx="5616624" cy="353943"/>
          </a:xfrm>
          <a:prstGeom prst="rect">
            <a:avLst/>
          </a:prstGeom>
        </p:spPr>
        <p:txBody>
          <a:bodyPr wrap="square">
            <a:spAutoFit/>
          </a:bodyPr>
          <a:lstStyle/>
          <a:p>
            <a:r>
              <a:rPr lang="ja-JP" altLang="en-US" sz="1700" dirty="0">
                <a:latin typeface="HGPｺﾞｼｯｸE" panose="020B0900000000000000" pitchFamily="50" charset="-128"/>
                <a:ea typeface="HGPｺﾞｼｯｸE" panose="020B0900000000000000" pitchFamily="50" charset="-128"/>
              </a:rPr>
              <a:t>購入した商品が不良品だったということはありませんか。</a:t>
            </a:r>
          </a:p>
        </p:txBody>
      </p:sp>
      <p:sp>
        <p:nvSpPr>
          <p:cNvPr id="5" name="テキスト ボックス 4"/>
          <p:cNvSpPr txBox="1"/>
          <p:nvPr/>
        </p:nvSpPr>
        <p:spPr>
          <a:xfrm>
            <a:off x="2267744" y="659485"/>
            <a:ext cx="5945410" cy="523220"/>
          </a:xfrm>
          <a:prstGeom prst="rect">
            <a:avLst/>
          </a:prstGeom>
          <a:noFill/>
        </p:spPr>
        <p:txBody>
          <a:bodyPr wrap="square" rtlCol="0">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商品に問題があったら？</a:t>
            </a:r>
          </a:p>
        </p:txBody>
      </p:sp>
      <p:pic>
        <p:nvPicPr>
          <p:cNvPr id="102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689" y="4871781"/>
            <a:ext cx="4925423"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911590" y="5287983"/>
            <a:ext cx="992579" cy="415498"/>
          </a:xfrm>
          <a:prstGeom prst="rect">
            <a:avLst/>
          </a:prstGeom>
        </p:spPr>
        <p:txBody>
          <a:bodyPr wrap="none">
            <a:spAutoFit/>
          </a:bodyPr>
          <a:lstStyle/>
          <a:p>
            <a:r>
              <a:rPr lang="ja-JP" altLang="en-US" sz="2100" dirty="0">
                <a:latin typeface="HGPｺﾞｼｯｸE" panose="020B0900000000000000" pitchFamily="50" charset="-128"/>
                <a:ea typeface="HGPｺﾞｼｯｸE" panose="020B0900000000000000" pitchFamily="50" charset="-128"/>
              </a:rPr>
              <a:t>正解は</a:t>
            </a:r>
          </a:p>
        </p:txBody>
      </p:sp>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5816" y="5165109"/>
            <a:ext cx="720000" cy="720000"/>
          </a:xfrm>
          <a:prstGeom prst="rect">
            <a:avLst/>
          </a:prstGeom>
        </p:spPr>
      </p:pic>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1046" y="3533843"/>
            <a:ext cx="1314354" cy="1116000"/>
          </a:xfrm>
          <a:prstGeom prst="rect">
            <a:avLst/>
          </a:prstGeom>
        </p:spPr>
      </p:pic>
      <p:pic>
        <p:nvPicPr>
          <p:cNvPr id="14" name="図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55116" y="3065310"/>
            <a:ext cx="1383949" cy="1656000"/>
          </a:xfrm>
          <a:prstGeom prst="rect">
            <a:avLst/>
          </a:prstGeo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5579" y="5075874"/>
            <a:ext cx="13112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72853929"/>
      </p:ext>
    </p:extLst>
  </p:cSld>
  <p:clrMapOvr>
    <a:masterClrMapping/>
  </p:clrMapOvr>
  <mc:AlternateContent xmlns:mc="http://schemas.openxmlformats.org/markup-compatibility/2006" xmlns:p14="http://schemas.microsoft.com/office/powerpoint/2010/main">
    <mc:Choice Requires="p14">
      <p:transition spd="slow" p14:dur="2000" advTm="37487"/>
    </mc:Choice>
    <mc:Fallback xmlns="">
      <p:transition spd="slow" advTm="37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par>
                                <p:cTn id="60" presetID="16" presetClass="entr" presetSubtype="21" fill="hold" nodeType="withEffect">
                                  <p:stCondLst>
                                    <p:cond delay="0"/>
                                  </p:stCondLst>
                                  <p:childTnLst>
                                    <p:set>
                                      <p:cBhvr>
                                        <p:cTn id="61" dur="1" fill="hold">
                                          <p:stCondLst>
                                            <p:cond delay="0"/>
                                          </p:stCondLst>
                                        </p:cTn>
                                        <p:tgtEl>
                                          <p:spTgt spid="10242"/>
                                        </p:tgtEl>
                                        <p:attrNameLst>
                                          <p:attrName>style.visibility</p:attrName>
                                        </p:attrNameLst>
                                      </p:cBhvr>
                                      <p:to>
                                        <p:strVal val="visible"/>
                                      </p:to>
                                    </p:set>
                                    <p:animEffect transition="in" filter="barn(inVertical)">
                                      <p:cBhvr>
                                        <p:cTn id="62" dur="500"/>
                                        <p:tgtEl>
                                          <p:spTgt spid="102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randombar(horizontal)">
                                      <p:cBhvr>
                                        <p:cTn id="67" dur="500"/>
                                        <p:tgtEl>
                                          <p:spTgt spid="10"/>
                                        </p:tgtEl>
                                      </p:cBhvr>
                                    </p:animEffect>
                                  </p:childTnLst>
                                </p:cTn>
                              </p:par>
                              <p:par>
                                <p:cTn id="68" presetID="14" presetClass="entr" presetSubtype="10" fill="hold" nodeType="with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randombar(horizontal)">
                                      <p:cBhvr>
                                        <p:cTn id="7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24" grpId="0"/>
      <p:bldP spid="18" grpId="0"/>
      <p:bldP spid="2" grpId="0"/>
      <p:bldP spid="6" grpId="0"/>
    </p:bldLst>
  </p:timing>
  <p:extLst mod="1">
    <p:ext uri="{E180D4A7-C9FB-4DFB-919C-405C955672EB}">
      <p14:showEvtLst xmlns:p14="http://schemas.microsoft.com/office/powerpoint/2010/main">
        <p14:playEvt time="1078" objId="20"/>
        <p14:stopEvt time="3949" objId="20"/>
        <p14:playEvt time="6536" objId="21"/>
        <p14:stopEvt time="11410" objId="21"/>
        <p14:playEvt time="12416" objId="17"/>
        <p14:playEvt time="31436" objId="19"/>
        <p14:stopEvt time="32269" objId="17"/>
        <p14:stopEvt time="37117" objId="19"/>
      </p14:showEvtLst>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733" y="4993038"/>
            <a:ext cx="23891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5285" y="2597477"/>
            <a:ext cx="2387159" cy="612000"/>
          </a:xfrm>
          <a:prstGeom prst="rect">
            <a:avLst/>
          </a:prstGeom>
        </p:spPr>
      </p:pic>
      <p:sp>
        <p:nvSpPr>
          <p:cNvPr id="11" name="円/楕円 10"/>
          <p:cNvSpPr/>
          <p:nvPr/>
        </p:nvSpPr>
        <p:spPr>
          <a:xfrm>
            <a:off x="6300192" y="2342454"/>
            <a:ext cx="1729800" cy="12077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2" name="テキスト ボックス 21"/>
          <p:cNvSpPr txBox="1"/>
          <p:nvPr/>
        </p:nvSpPr>
        <p:spPr>
          <a:xfrm>
            <a:off x="3681684" y="1715389"/>
            <a:ext cx="4659259" cy="593945"/>
          </a:xfrm>
          <a:prstGeom prst="rect">
            <a:avLst/>
          </a:prstGeom>
          <a:noFill/>
        </p:spPr>
        <p:txBody>
          <a:bodyPr wrap="square" rtlCol="0">
            <a:spAutoFit/>
          </a:bodyPr>
          <a:lstStyle/>
          <a:p>
            <a:pPr>
              <a:lnSpc>
                <a:spcPts val="2100"/>
              </a:lnSpc>
            </a:pPr>
            <a:r>
              <a:rPr lang="ja-JP" altLang="en-US" sz="1400" dirty="0">
                <a:latin typeface="+mj-ea"/>
                <a:ea typeface="+mj-ea"/>
              </a:rPr>
              <a:t>売買契約の当事者はお店です。不良品を販売したお店に</a:t>
            </a:r>
          </a:p>
          <a:p>
            <a:pPr>
              <a:lnSpc>
                <a:spcPts val="2100"/>
              </a:lnSpc>
            </a:pPr>
            <a:r>
              <a:rPr lang="ja-JP" altLang="en-US" sz="1400" dirty="0">
                <a:latin typeface="+mj-ea"/>
                <a:ea typeface="+mj-ea"/>
              </a:rPr>
              <a:t>責任があります。</a:t>
            </a: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3982638"/>
            <a:ext cx="1627622" cy="1584000"/>
          </a:xfrm>
          <a:prstGeom prst="rect">
            <a:avLst/>
          </a:prstGeom>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951" y="476672"/>
            <a:ext cx="82915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132057" y="3789040"/>
            <a:ext cx="4659259" cy="863250"/>
          </a:xfrm>
          <a:prstGeom prst="rect">
            <a:avLst/>
          </a:prstGeom>
          <a:noFill/>
        </p:spPr>
        <p:txBody>
          <a:bodyPr wrap="square" rtlCol="0">
            <a:spAutoFit/>
          </a:bodyPr>
          <a:lstStyle/>
          <a:p>
            <a:pPr>
              <a:lnSpc>
                <a:spcPts val="2100"/>
              </a:lnSpc>
            </a:pPr>
            <a:r>
              <a:rPr lang="ja-JP" altLang="en-US" sz="1400" dirty="0">
                <a:latin typeface="+mj-ea"/>
                <a:ea typeface="+mj-ea"/>
              </a:rPr>
              <a:t>なお、商品に欠陥があり、人が亡くなったり</a:t>
            </a:r>
            <a:r>
              <a:rPr lang="ja-JP" altLang="en-US" sz="1400" dirty="0" smtClean="0">
                <a:latin typeface="+mj-ea"/>
                <a:ea typeface="+mj-ea"/>
              </a:rPr>
              <a:t>、</a:t>
            </a:r>
          </a:p>
          <a:p>
            <a:pPr>
              <a:lnSpc>
                <a:spcPts val="2100"/>
              </a:lnSpc>
            </a:pPr>
            <a:r>
              <a:rPr lang="ja-JP" altLang="en-US" sz="1400" dirty="0" smtClean="0">
                <a:latin typeface="+mj-ea"/>
                <a:ea typeface="+mj-ea"/>
              </a:rPr>
              <a:t>健康</a:t>
            </a:r>
            <a:r>
              <a:rPr lang="ja-JP" altLang="en-US" sz="1400" dirty="0">
                <a:latin typeface="+mj-ea"/>
                <a:ea typeface="+mj-ea"/>
              </a:rPr>
              <a:t>を害したり、財産に損害を被った場合は</a:t>
            </a:r>
            <a:r>
              <a:rPr lang="ja-JP" altLang="en-US" sz="1400" dirty="0" smtClean="0">
                <a:latin typeface="+mj-ea"/>
                <a:ea typeface="+mj-ea"/>
              </a:rPr>
              <a:t>、</a:t>
            </a:r>
          </a:p>
          <a:p>
            <a:pPr>
              <a:lnSpc>
                <a:spcPts val="2100"/>
              </a:lnSpc>
            </a:pPr>
            <a:r>
              <a:rPr lang="ja-JP" altLang="en-US" sz="1400" dirty="0" smtClean="0">
                <a:latin typeface="+mj-ea"/>
                <a:ea typeface="+mj-ea"/>
              </a:rPr>
              <a:t>メーカー</a:t>
            </a:r>
            <a:r>
              <a:rPr lang="ja-JP" altLang="en-US" sz="1400" dirty="0">
                <a:latin typeface="+mj-ea"/>
                <a:ea typeface="+mj-ea"/>
              </a:rPr>
              <a:t>にも責任があります。</a:t>
            </a:r>
          </a:p>
        </p:txBody>
      </p:sp>
      <p:grpSp>
        <p:nvGrpSpPr>
          <p:cNvPr id="2" name="グループ化 1"/>
          <p:cNvGrpSpPr/>
          <p:nvPr/>
        </p:nvGrpSpPr>
        <p:grpSpPr>
          <a:xfrm>
            <a:off x="720661" y="1788169"/>
            <a:ext cx="2466433" cy="1772617"/>
            <a:chOff x="720661" y="1788169"/>
            <a:chExt cx="2466433" cy="1772617"/>
          </a:xfrm>
        </p:grpSpPr>
        <p:sp>
          <p:nvSpPr>
            <p:cNvPr id="7" name="円/楕円 6"/>
            <p:cNvSpPr/>
            <p:nvPr/>
          </p:nvSpPr>
          <p:spPr>
            <a:xfrm>
              <a:off x="745885" y="1788169"/>
              <a:ext cx="1566634" cy="15666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20661" y="2102126"/>
              <a:ext cx="1591858" cy="938719"/>
            </a:xfrm>
            <a:prstGeom prst="rect">
              <a:avLst/>
            </a:prstGeom>
          </p:spPr>
          <p:txBody>
            <a:bodyPr wrap="square">
              <a:spAutoFit/>
            </a:bodyPr>
            <a:lstStyle/>
            <a:p>
              <a:pPr algn="ctr">
                <a:lnSpc>
                  <a:spcPts val="2200"/>
                </a:lnSpc>
              </a:pPr>
              <a:r>
                <a:rPr lang="ja-JP" altLang="en-US" sz="1300" dirty="0" smtClean="0">
                  <a:latin typeface="HGPｺﾞｼｯｸE" panose="020B0900000000000000" pitchFamily="50" charset="-128"/>
                  <a:ea typeface="HGPｺﾞｼｯｸE" panose="020B0900000000000000" pitchFamily="50" charset="-128"/>
                </a:rPr>
                <a:t>どうして</a:t>
              </a:r>
              <a:endParaRPr lang="en-US" altLang="ja-JP" sz="1300" dirty="0" smtClean="0">
                <a:latin typeface="HGPｺﾞｼｯｸE" panose="020B0900000000000000" pitchFamily="50" charset="-128"/>
                <a:ea typeface="HGPｺﾞｼｯｸE" panose="020B0900000000000000" pitchFamily="50" charset="-128"/>
              </a:endParaRPr>
            </a:p>
            <a:p>
              <a:pPr algn="ctr">
                <a:lnSpc>
                  <a:spcPts val="2200"/>
                </a:lnSpc>
              </a:pPr>
              <a:r>
                <a:rPr lang="ja-JP" altLang="en-US" sz="1300" dirty="0" smtClean="0">
                  <a:latin typeface="HGPｺﾞｼｯｸE" panose="020B0900000000000000" pitchFamily="50" charset="-128"/>
                  <a:ea typeface="HGPｺﾞｼｯｸE" panose="020B0900000000000000" pitchFamily="50" charset="-128"/>
                </a:rPr>
                <a:t>メーカー</a:t>
              </a:r>
              <a:endParaRPr lang="en-US" altLang="ja-JP" sz="1300" dirty="0" smtClean="0">
                <a:latin typeface="HGPｺﾞｼｯｸE" panose="020B0900000000000000" pitchFamily="50" charset="-128"/>
                <a:ea typeface="HGPｺﾞｼｯｸE" panose="020B0900000000000000" pitchFamily="50" charset="-128"/>
              </a:endParaRPr>
            </a:p>
            <a:p>
              <a:pPr algn="ctr">
                <a:lnSpc>
                  <a:spcPts val="2200"/>
                </a:lnSpc>
              </a:pPr>
              <a:r>
                <a:rPr lang="ja-JP" altLang="en-US" sz="1300" dirty="0" smtClean="0">
                  <a:latin typeface="HGPｺﾞｼｯｸE" panose="020B0900000000000000" pitchFamily="50" charset="-128"/>
                  <a:ea typeface="HGPｺﾞｼｯｸE" panose="020B0900000000000000" pitchFamily="50" charset="-128"/>
                </a:rPr>
                <a:t>じゃ</a:t>
              </a:r>
              <a:r>
                <a:rPr lang="ja-JP" altLang="en-US" sz="1300" dirty="0">
                  <a:latin typeface="HGPｺﾞｼｯｸE" panose="020B0900000000000000" pitchFamily="50" charset="-128"/>
                  <a:ea typeface="HGPｺﾞｼｯｸE" panose="020B0900000000000000" pitchFamily="50" charset="-128"/>
                </a:rPr>
                <a:t>ないの？</a:t>
              </a: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7704" y="1913914"/>
              <a:ext cx="1279390" cy="1646872"/>
            </a:xfrm>
            <a:prstGeom prst="rect">
              <a:avLst/>
            </a:prstGeom>
          </p:spPr>
        </p:pic>
      </p:grpSp>
      <p:sp>
        <p:nvSpPr>
          <p:cNvPr id="6" name="テキスト ボックス 5"/>
          <p:cNvSpPr txBox="1"/>
          <p:nvPr/>
        </p:nvSpPr>
        <p:spPr>
          <a:xfrm>
            <a:off x="3717174" y="2721449"/>
            <a:ext cx="2044075" cy="307777"/>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お店に何が言えるの？</a:t>
            </a:r>
          </a:p>
        </p:txBody>
      </p:sp>
      <p:sp>
        <p:nvSpPr>
          <p:cNvPr id="15" name="正方形/長方形 14"/>
          <p:cNvSpPr/>
          <p:nvPr/>
        </p:nvSpPr>
        <p:spPr>
          <a:xfrm>
            <a:off x="6429470" y="2624702"/>
            <a:ext cx="1471245" cy="584775"/>
          </a:xfrm>
          <a:prstGeom prst="rect">
            <a:avLst/>
          </a:prstGeom>
        </p:spPr>
        <p:txBody>
          <a:bodyPr wrap="square">
            <a:spAutoFit/>
          </a:bodyPr>
          <a:lstStyle/>
          <a:p>
            <a:pPr algn="ctr"/>
            <a:r>
              <a:rPr lang="ja-JP" altLang="en-US" sz="1600" dirty="0" smtClean="0">
                <a:latin typeface="HGPｺﾞｼｯｸE" panose="020B0900000000000000" pitchFamily="50" charset="-128"/>
                <a:ea typeface="HGPｺﾞｼｯｸE" panose="020B0900000000000000" pitchFamily="50" charset="-128"/>
              </a:rPr>
              <a:t>修理</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交換</a:t>
            </a:r>
            <a:endParaRPr lang="ja-JP" altLang="en-US"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減額や返金</a:t>
            </a:r>
          </a:p>
        </p:txBody>
      </p:sp>
      <p:sp>
        <p:nvSpPr>
          <p:cNvPr id="19" name="テキスト ボックス 18"/>
          <p:cNvSpPr txBox="1"/>
          <p:nvPr/>
        </p:nvSpPr>
        <p:spPr>
          <a:xfrm>
            <a:off x="1224255" y="5143949"/>
            <a:ext cx="2339633" cy="307777"/>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メーカーに何が言えるの？</a:t>
            </a:r>
          </a:p>
        </p:txBody>
      </p:sp>
      <p:sp>
        <p:nvSpPr>
          <p:cNvPr id="20" name="円/楕円 19"/>
          <p:cNvSpPr/>
          <p:nvPr/>
        </p:nvSpPr>
        <p:spPr>
          <a:xfrm>
            <a:off x="4043938" y="4750266"/>
            <a:ext cx="1729800" cy="104612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42444" y="5086130"/>
            <a:ext cx="1471245" cy="338554"/>
          </a:xfrm>
          <a:prstGeom prst="rect">
            <a:avLst/>
          </a:prstGeom>
        </p:spPr>
        <p:txBody>
          <a:bodyPr wrap="square">
            <a:spAutoFit/>
          </a:bodyPr>
          <a:lstStyle/>
          <a:p>
            <a:pPr algn="ctr"/>
            <a:r>
              <a:rPr lang="ja-JP" altLang="en-US" sz="1600" dirty="0">
                <a:latin typeface="HGPｺﾞｼｯｸE" panose="020B0900000000000000" pitchFamily="50" charset="-128"/>
                <a:ea typeface="HGPｺﾞｼｯｸE" panose="020B0900000000000000" pitchFamily="50" charset="-128"/>
              </a:rPr>
              <a:t>損害賠償</a:t>
            </a:r>
          </a:p>
        </p:txBody>
      </p:sp>
    </p:spTree>
    <p:custDataLst>
      <p:tags r:id="rId1"/>
    </p:custDataLst>
    <p:extLst>
      <p:ext uri="{BB962C8B-B14F-4D97-AF65-F5344CB8AC3E}">
        <p14:creationId xmlns:p14="http://schemas.microsoft.com/office/powerpoint/2010/main" val="1448542874"/>
      </p:ext>
    </p:extLst>
  </p:cSld>
  <p:clrMapOvr>
    <a:masterClrMapping/>
  </p:clrMapOvr>
  <mc:AlternateContent xmlns:mc="http://schemas.openxmlformats.org/markup-compatibility/2006" xmlns:p14="http://schemas.microsoft.com/office/powerpoint/2010/main">
    <mc:Choice Requires="p14">
      <p:transition spd="slow" p14:dur="2000" advTm="57044"/>
    </mc:Choice>
    <mc:Fallback xmlns="">
      <p:transition spd="slow" advTm="57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barn(inVertical)">
                                      <p:cBhvr>
                                        <p:cTn id="51" dur="500"/>
                                        <p:tgtEl>
                                          <p:spTgt spid="10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16" grpId="0"/>
      <p:bldP spid="6" grpId="0"/>
      <p:bldP spid="15" grpId="0"/>
      <p:bldP spid="19" grpId="0"/>
      <p:bldP spid="20" grpId="0" animBg="1"/>
      <p:bldP spid="21" grpId="0"/>
    </p:bldLst>
  </p:timing>
  <p:extLst mod="1">
    <p:ext uri="{E180D4A7-C9FB-4DFB-919C-405C955672EB}">
      <p14:showEvtLst xmlns:p14="http://schemas.microsoft.com/office/powerpoint/2010/main">
        <p14:playEvt time="1432" objId="24"/>
        <p14:stopEvt time="3466" objId="24"/>
        <p14:playEvt time="4956" objId="9"/>
        <p14:stopEvt time="14544" objId="9"/>
        <p14:playEvt time="15548" objId="10"/>
        <p14:stopEvt time="21615" objId="10"/>
        <p14:playEvt time="21920" objId="13"/>
        <p14:stopEvt time="28907" objId="13"/>
        <p14:playEvt time="29809" objId="8"/>
        <p14:stopEvt time="42667" objId="8"/>
        <p14:playEvt time="43006" objId="18"/>
        <p14:stopEvt time="49205" objId="18"/>
        <p14:playEvt time="49700" objId="23"/>
        <p14:stopEvt time="55655" objId="23"/>
      </p14:showEvtLst>
    </p:ext>
  </p:extLs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p:cNvSpPr/>
          <p:nvPr/>
        </p:nvSpPr>
        <p:spPr>
          <a:xfrm>
            <a:off x="755576" y="2204864"/>
            <a:ext cx="7704856" cy="2212877"/>
          </a:xfrm>
          <a:prstGeom prst="rect">
            <a:avLst/>
          </a:prstGeom>
          <a:solidFill>
            <a:srgbClr val="FF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724" y="457293"/>
            <a:ext cx="8289794" cy="9648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115616" y="1634897"/>
            <a:ext cx="7097538" cy="353943"/>
          </a:xfrm>
          <a:prstGeom prst="rect">
            <a:avLst/>
          </a:prstGeom>
        </p:spPr>
        <p:txBody>
          <a:bodyPr wrap="square">
            <a:spAutoFit/>
          </a:bodyPr>
          <a:lstStyle/>
          <a:p>
            <a:r>
              <a:rPr lang="ja-JP" altLang="en-US" sz="1700" dirty="0">
                <a:latin typeface="HGPｺﾞｼｯｸE" panose="020B0900000000000000" pitchFamily="50" charset="-128"/>
                <a:ea typeface="HGPｺﾞｼｯｸE" panose="020B0900000000000000" pitchFamily="50" charset="-128"/>
              </a:rPr>
              <a:t>どのようなときにいったん成立した契約をやめることができるのでしょうか？</a:t>
            </a:r>
          </a:p>
        </p:txBody>
      </p:sp>
      <p:sp>
        <p:nvSpPr>
          <p:cNvPr id="5" name="テキスト ボックス 4"/>
          <p:cNvSpPr txBox="1"/>
          <p:nvPr/>
        </p:nvSpPr>
        <p:spPr>
          <a:xfrm>
            <a:off x="2267744" y="659485"/>
            <a:ext cx="5945410" cy="523220"/>
          </a:xfrm>
          <a:prstGeom prst="rect">
            <a:avLst/>
          </a:prstGeom>
          <a:noFill/>
        </p:spPr>
        <p:txBody>
          <a:bodyPr wrap="square" rtlCol="0">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契約をやめたい</a:t>
            </a:r>
            <a:r>
              <a:rPr lang="en-US" altLang="ja-JP" sz="2800" dirty="0">
                <a:solidFill>
                  <a:schemeClr val="bg1"/>
                </a:solidFill>
                <a:latin typeface="HGPｺﾞｼｯｸE" panose="020B0900000000000000" pitchFamily="50" charset="-128"/>
                <a:ea typeface="HGPｺﾞｼｯｸE" panose="020B0900000000000000" pitchFamily="50" charset="-128"/>
              </a:rPr>
              <a:t>(</a:t>
            </a:r>
            <a:r>
              <a:rPr lang="ja-JP" altLang="en-US" sz="2800" dirty="0">
                <a:solidFill>
                  <a:schemeClr val="bg1"/>
                </a:solidFill>
                <a:latin typeface="HGPｺﾞｼｯｸE" panose="020B0900000000000000" pitchFamily="50" charset="-128"/>
                <a:ea typeface="HGPｺﾞｼｯｸE" panose="020B0900000000000000" pitchFamily="50" charset="-128"/>
              </a:rPr>
              <a:t>解消したい</a:t>
            </a:r>
            <a:r>
              <a:rPr lang="en-US" altLang="ja-JP" sz="2800" dirty="0">
                <a:solidFill>
                  <a:schemeClr val="bg1"/>
                </a:solidFill>
                <a:latin typeface="HGPｺﾞｼｯｸE" panose="020B0900000000000000" pitchFamily="50" charset="-128"/>
                <a:ea typeface="HGPｺﾞｼｯｸE" panose="020B0900000000000000" pitchFamily="50" charset="-128"/>
              </a:rPr>
              <a:t>)</a:t>
            </a:r>
            <a:r>
              <a:rPr lang="ja-JP" altLang="en-US" sz="2800" dirty="0">
                <a:solidFill>
                  <a:schemeClr val="bg1"/>
                </a:solidFill>
                <a:latin typeface="HGPｺﾞｼｯｸE" panose="020B0900000000000000" pitchFamily="50" charset="-128"/>
                <a:ea typeface="HGPｺﾞｼｯｸE" panose="020B0900000000000000" pitchFamily="50" charset="-128"/>
              </a:rPr>
              <a:t>とき</a:t>
            </a:r>
          </a:p>
        </p:txBody>
      </p:sp>
      <p:sp>
        <p:nvSpPr>
          <p:cNvPr id="6" name="正方形/長方形 5"/>
          <p:cNvSpPr/>
          <p:nvPr/>
        </p:nvSpPr>
        <p:spPr>
          <a:xfrm>
            <a:off x="1289867" y="2329509"/>
            <a:ext cx="6594501" cy="1938992"/>
          </a:xfrm>
          <a:prstGeom prst="rect">
            <a:avLst/>
          </a:prstGeom>
        </p:spPr>
        <p:txBody>
          <a:bodyPr wrap="square">
            <a:spAutoFit/>
          </a:bodyPr>
          <a:lstStyle/>
          <a:p>
            <a:pPr>
              <a:lnSpc>
                <a:spcPct val="150000"/>
              </a:lnSpc>
            </a:pPr>
            <a:r>
              <a:rPr lang="ja-JP" altLang="en-US" sz="1600" dirty="0" smtClean="0">
                <a:latin typeface="HGPｺﾞｼｯｸE" panose="020B0900000000000000" pitchFamily="50" charset="-128"/>
                <a:ea typeface="HGPｺﾞｼｯｸE" panose="020B0900000000000000" pitchFamily="50" charset="-128"/>
              </a:rPr>
              <a:t>民法により、</a:t>
            </a:r>
            <a:r>
              <a:rPr lang="ja-JP" altLang="en-US" sz="1600" dirty="0">
                <a:latin typeface="HGPｺﾞｼｯｸE" panose="020B0900000000000000" pitchFamily="50" charset="-128"/>
                <a:ea typeface="HGPｺﾞｼｯｸE" panose="020B0900000000000000" pitchFamily="50" charset="-128"/>
              </a:rPr>
              <a:t>次のような場合は、契約をやめることが</a:t>
            </a:r>
            <a:r>
              <a:rPr lang="ja-JP" altLang="en-US" sz="1600" dirty="0" smtClean="0">
                <a:latin typeface="HGPｺﾞｼｯｸE" panose="020B0900000000000000" pitchFamily="50" charset="-128"/>
                <a:ea typeface="HGPｺﾞｼｯｸE" panose="020B0900000000000000" pitchFamily="50" charset="-128"/>
              </a:rPr>
              <a:t>できます</a:t>
            </a:r>
            <a:r>
              <a:rPr lang="ja-JP" altLang="en-US" sz="1600" dirty="0">
                <a:latin typeface="HGPｺﾞｼｯｸE" panose="020B0900000000000000" pitchFamily="50" charset="-128"/>
                <a:ea typeface="HGPｺﾞｼｯｸE" panose="020B0900000000000000" pitchFamily="50" charset="-128"/>
              </a:rPr>
              <a:t>。</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お互いに契約をやめることに合意したとき</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契約で定められた義務を果たさないとき</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だまされたり、おどされたりして契約したとき</a:t>
            </a:r>
          </a:p>
          <a:p>
            <a:pPr marL="342900" indent="-342900">
              <a:lnSpc>
                <a:spcPct val="150000"/>
              </a:lnSpc>
              <a:buFont typeface="+mj-lt"/>
              <a:buAutoNum type="arabicPeriod"/>
            </a:pPr>
            <a:r>
              <a:rPr lang="ja-JP" altLang="en-US" sz="1600" dirty="0">
                <a:solidFill>
                  <a:srgbClr val="0070C0"/>
                </a:solidFill>
                <a:latin typeface="HGPｺﾞｼｯｸE" panose="020B0900000000000000" pitchFamily="50" charset="-128"/>
                <a:ea typeface="HGPｺﾞｼｯｸE" panose="020B0900000000000000" pitchFamily="50" charset="-128"/>
              </a:rPr>
              <a:t>未成年者が親権者の同意なく契約したとき　　</a:t>
            </a:r>
            <a:r>
              <a:rPr lang="ja-JP" altLang="en-US" sz="1600" dirty="0" smtClean="0">
                <a:solidFill>
                  <a:srgbClr val="0070C0"/>
                </a:solidFill>
                <a:latin typeface="HGPｺﾞｼｯｸE" panose="020B0900000000000000" pitchFamily="50" charset="-128"/>
                <a:ea typeface="HGPｺﾞｼｯｸE" panose="020B0900000000000000" pitchFamily="50" charset="-128"/>
              </a:rPr>
              <a:t>など</a:t>
            </a:r>
            <a:endParaRPr lang="ja-JP" altLang="en-US" sz="1600" dirty="0">
              <a:solidFill>
                <a:srgbClr val="0070C0"/>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1725971" y="4758243"/>
            <a:ext cx="2808312" cy="830997"/>
          </a:xfrm>
          <a:prstGeom prst="rect">
            <a:avLst/>
          </a:prstGeom>
        </p:spPr>
        <p:txBody>
          <a:bodyPr wrap="square">
            <a:spAutoFit/>
          </a:bodyPr>
          <a:lstStyle/>
          <a:p>
            <a:pPr>
              <a:lnSpc>
                <a:spcPct val="150000"/>
              </a:lnSpc>
            </a:pPr>
            <a:r>
              <a:rPr lang="ja-JP" altLang="en-US" sz="1600" dirty="0" smtClean="0">
                <a:latin typeface="HGPｺﾞｼｯｸE" panose="020B0900000000000000" pitchFamily="50" charset="-128"/>
                <a:ea typeface="HGPｺﾞｼｯｸE" panose="020B0900000000000000" pitchFamily="50" charset="-128"/>
              </a:rPr>
              <a:t>その他</a:t>
            </a:r>
            <a:r>
              <a:rPr lang="ja-JP" altLang="en-US" sz="1600" dirty="0">
                <a:latin typeface="HGPｺﾞｼｯｸE" panose="020B0900000000000000" pitchFamily="50" charset="-128"/>
                <a:ea typeface="HGPｺﾞｼｯｸE" panose="020B0900000000000000" pitchFamily="50" charset="-128"/>
              </a:rPr>
              <a:t>、クーリング・オフと</a:t>
            </a:r>
            <a:r>
              <a:rPr lang="ja-JP" altLang="en-US" sz="1600" dirty="0" smtClean="0">
                <a:latin typeface="HGPｺﾞｼｯｸE" panose="020B0900000000000000" pitchFamily="50" charset="-128"/>
                <a:ea typeface="HGPｺﾞｼｯｸE" panose="020B0900000000000000" pitchFamily="50" charset="-128"/>
              </a:rPr>
              <a:t>いう</a:t>
            </a:r>
            <a:endParaRPr lang="en-US" altLang="ja-JP" sz="1600" dirty="0" smtClean="0">
              <a:latin typeface="HGPｺﾞｼｯｸE" panose="020B0900000000000000" pitchFamily="50" charset="-128"/>
              <a:ea typeface="HGPｺﾞｼｯｸE" panose="020B0900000000000000" pitchFamily="50" charset="-128"/>
            </a:endParaRPr>
          </a:p>
          <a:p>
            <a:pPr>
              <a:lnSpc>
                <a:spcPct val="150000"/>
              </a:lnSpc>
            </a:pPr>
            <a:r>
              <a:rPr lang="ja-JP" altLang="en-US" sz="1600" dirty="0" smtClean="0">
                <a:latin typeface="HGPｺﾞｼｯｸE" panose="020B0900000000000000" pitchFamily="50" charset="-128"/>
                <a:ea typeface="HGPｺﾞｼｯｸE" panose="020B0900000000000000" pitchFamily="50" charset="-128"/>
              </a:rPr>
              <a:t>特別</a:t>
            </a:r>
            <a:r>
              <a:rPr lang="ja-JP" altLang="en-US" sz="1600" dirty="0">
                <a:latin typeface="HGPｺﾞｼｯｸE" panose="020B0900000000000000" pitchFamily="50" charset="-128"/>
                <a:ea typeface="HGPｺﾞｼｯｸE" panose="020B0900000000000000" pitchFamily="50" charset="-128"/>
              </a:rPr>
              <a:t>な制度があります。</a:t>
            </a: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623" y="4509120"/>
            <a:ext cx="2702013" cy="1548000"/>
          </a:xfrm>
          <a:prstGeom prst="rect">
            <a:avLst/>
          </a:prstGeom>
        </p:spPr>
      </p:pic>
    </p:spTree>
    <p:custDataLst>
      <p:tags r:id="rId1"/>
    </p:custDataLst>
    <p:extLst>
      <p:ext uri="{BB962C8B-B14F-4D97-AF65-F5344CB8AC3E}">
        <p14:creationId xmlns:p14="http://schemas.microsoft.com/office/powerpoint/2010/main" val="1122861219"/>
      </p:ext>
    </p:extLst>
  </p:cSld>
  <p:clrMapOvr>
    <a:masterClrMapping/>
  </p:clrMapOvr>
  <mc:AlternateContent xmlns:mc="http://schemas.openxmlformats.org/markup-compatibility/2006" xmlns:p14="http://schemas.microsoft.com/office/powerpoint/2010/main">
    <mc:Choice Requires="p14">
      <p:transition spd="slow" p14:dur="2000" advTm="50741"/>
    </mc:Choice>
    <mc:Fallback xmlns="">
      <p:transition spd="slow" advTm="50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P spid="9" grpId="0"/>
    </p:bldLst>
  </p:timing>
  <p:extLst mod="1">
    <p:ext uri="{E180D4A7-C9FB-4DFB-919C-405C955672EB}">
      <p14:showEvtLst xmlns:p14="http://schemas.microsoft.com/office/powerpoint/2010/main">
        <p14:playEvt time="510" objId="7"/>
        <p14:stopEvt time="5659" objId="7"/>
        <p14:playEvt time="6935" objId="11"/>
        <p14:stopEvt time="13340" objId="11"/>
        <p14:playEvt time="15362" objId="13"/>
        <p14:stopEvt time="46589" objId="13"/>
      </p14:showEvtLst>
    </p:ext>
  </p:extLs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115616" y="1616313"/>
            <a:ext cx="6828762" cy="1092607"/>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クーリング・オフ制度とは、消費者がいったん契約をしても、</a:t>
            </a:r>
          </a:p>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一定</a:t>
            </a:r>
            <a:r>
              <a:rPr lang="ja-JP" altLang="en-US" sz="1700" dirty="0">
                <a:latin typeface="HGPｺﾞｼｯｸE" panose="020B0900000000000000" pitchFamily="50" charset="-128"/>
                <a:ea typeface="HGPｺﾞｼｯｸE" panose="020B0900000000000000" pitchFamily="50" charset="-128"/>
              </a:rPr>
              <a:t>の期間内であれば、何の理由もなく一方的に無条件で</a:t>
            </a:r>
          </a:p>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契約</a:t>
            </a:r>
            <a:r>
              <a:rPr lang="ja-JP" altLang="en-US" sz="1700" dirty="0">
                <a:latin typeface="HGPｺﾞｼｯｸE" panose="020B0900000000000000" pitchFamily="50" charset="-128"/>
                <a:ea typeface="HGPｺﾞｼｯｸE" panose="020B0900000000000000" pitchFamily="50" charset="-128"/>
              </a:rPr>
              <a:t>をやめることができる制度です。</a:t>
            </a:r>
          </a:p>
        </p:txBody>
      </p:sp>
      <p:grpSp>
        <p:nvGrpSpPr>
          <p:cNvPr id="20" name="グループ化 19"/>
          <p:cNvGrpSpPr/>
          <p:nvPr/>
        </p:nvGrpSpPr>
        <p:grpSpPr>
          <a:xfrm>
            <a:off x="484299" y="467218"/>
            <a:ext cx="8249741" cy="964800"/>
            <a:chOff x="484299" y="467218"/>
            <a:chExt cx="8249741" cy="964800"/>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299" y="467218"/>
              <a:ext cx="8249741" cy="964800"/>
            </a:xfrm>
            <a:prstGeom prst="rect">
              <a:avLst/>
            </a:prstGeom>
          </p:spPr>
        </p:pic>
        <p:sp>
          <p:nvSpPr>
            <p:cNvPr id="5" name="テキスト ボックス 4"/>
            <p:cNvSpPr txBox="1"/>
            <p:nvPr/>
          </p:nvSpPr>
          <p:spPr>
            <a:xfrm>
              <a:off x="2267744" y="659485"/>
              <a:ext cx="5945410" cy="523220"/>
            </a:xfrm>
            <a:prstGeom prst="rect">
              <a:avLst/>
            </a:prstGeom>
            <a:noFill/>
          </p:spPr>
          <p:txBody>
            <a:bodyPr wrap="square" rtlCol="0">
              <a:spAutoFit/>
            </a:bodyPr>
            <a:lstStyle/>
            <a:p>
              <a:r>
                <a:rPr lang="ja-JP" altLang="en-US" sz="2800" dirty="0">
                  <a:solidFill>
                    <a:schemeClr val="bg1"/>
                  </a:solidFill>
                  <a:latin typeface="HGPｺﾞｼｯｸE" panose="020B0900000000000000" pitchFamily="50" charset="-128"/>
                  <a:ea typeface="HGPｺﾞｼｯｸE" panose="020B0900000000000000" pitchFamily="50" charset="-128"/>
                </a:rPr>
                <a:t>クーリング・オフ制度</a:t>
              </a:r>
            </a:p>
          </p:txBody>
        </p:sp>
      </p:gr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433" y="3659798"/>
            <a:ext cx="2598751" cy="1980000"/>
          </a:xfrm>
          <a:prstGeom prst="rect">
            <a:avLst/>
          </a:prstGeom>
        </p:spPr>
      </p:pic>
      <p:grpSp>
        <p:nvGrpSpPr>
          <p:cNvPr id="3" name="グループ化 2"/>
          <p:cNvGrpSpPr/>
          <p:nvPr/>
        </p:nvGrpSpPr>
        <p:grpSpPr>
          <a:xfrm>
            <a:off x="6293774" y="3326709"/>
            <a:ext cx="2461896" cy="2943057"/>
            <a:chOff x="6293774" y="3326709"/>
            <a:chExt cx="2461896" cy="2943057"/>
          </a:xfrm>
        </p:grpSpPr>
        <p:sp>
          <p:nvSpPr>
            <p:cNvPr id="12" name="円/楕円 11"/>
            <p:cNvSpPr/>
            <p:nvPr/>
          </p:nvSpPr>
          <p:spPr>
            <a:xfrm>
              <a:off x="6293774" y="3326709"/>
              <a:ext cx="1872208" cy="187220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91969" y="3717031"/>
              <a:ext cx="1925960" cy="1220847"/>
            </a:xfrm>
            <a:prstGeom prst="rect">
              <a:avLst/>
            </a:prstGeom>
          </p:spPr>
          <p:txBody>
            <a:bodyPr wrap="square">
              <a:spAutoFit/>
            </a:bodyPr>
            <a:lstStyle/>
            <a:p>
              <a:pPr>
                <a:lnSpc>
                  <a:spcPts val="2200"/>
                </a:lnSpc>
              </a:pPr>
              <a:r>
                <a:rPr lang="ja-JP" altLang="en-US" sz="1300" dirty="0">
                  <a:latin typeface="HGPｺﾞｼｯｸE" panose="020B0900000000000000" pitchFamily="50" charset="-128"/>
                  <a:ea typeface="HGPｺﾞｼｯｸE" panose="020B0900000000000000" pitchFamily="50" charset="-128"/>
                </a:rPr>
                <a:t>一方的に契約</a:t>
              </a:r>
              <a:r>
                <a:rPr lang="ja-JP" altLang="en-US" sz="1300" dirty="0" smtClean="0">
                  <a:latin typeface="HGPｺﾞｼｯｸE" panose="020B0900000000000000" pitchFamily="50" charset="-128"/>
                  <a:ea typeface="HGPｺﾞｼｯｸE" panose="020B0900000000000000" pitchFamily="50" charset="-128"/>
                </a:rPr>
                <a:t>を</a:t>
              </a:r>
            </a:p>
            <a:p>
              <a:pPr>
                <a:lnSpc>
                  <a:spcPts val="2200"/>
                </a:lnSpc>
              </a:pPr>
              <a:r>
                <a:rPr lang="ja-JP" altLang="en-US" sz="1300" dirty="0" smtClean="0">
                  <a:latin typeface="HGPｺﾞｼｯｸE" panose="020B0900000000000000" pitchFamily="50" charset="-128"/>
                  <a:ea typeface="HGPｺﾞｼｯｸE" panose="020B0900000000000000" pitchFamily="50" charset="-128"/>
                </a:rPr>
                <a:t>やめられるって</a:t>
              </a:r>
            </a:p>
            <a:p>
              <a:pPr>
                <a:lnSpc>
                  <a:spcPts val="2200"/>
                </a:lnSpc>
              </a:pPr>
              <a:r>
                <a:rPr lang="ja-JP" altLang="en-US" sz="1300" dirty="0" smtClean="0">
                  <a:latin typeface="HGPｺﾞｼｯｸE" panose="020B0900000000000000" pitchFamily="50" charset="-128"/>
                  <a:ea typeface="HGPｺﾞｼｯｸE" panose="020B0900000000000000" pitchFamily="50" charset="-128"/>
                </a:rPr>
                <a:t>すごい</a:t>
              </a:r>
              <a:endParaRPr lang="en-US" altLang="ja-JP" sz="1300" dirty="0" smtClean="0">
                <a:latin typeface="HGPｺﾞｼｯｸE" panose="020B0900000000000000" pitchFamily="50" charset="-128"/>
                <a:ea typeface="HGPｺﾞｼｯｸE" panose="020B0900000000000000" pitchFamily="50" charset="-128"/>
              </a:endParaRPr>
            </a:p>
            <a:p>
              <a:pPr>
                <a:lnSpc>
                  <a:spcPts val="2200"/>
                </a:lnSpc>
              </a:pPr>
              <a:r>
                <a:rPr lang="ja-JP" altLang="en-US" sz="1300" dirty="0" smtClean="0">
                  <a:latin typeface="HGPｺﾞｼｯｸE" panose="020B0900000000000000" pitchFamily="50" charset="-128"/>
                  <a:ea typeface="HGPｺﾞｼｯｸE" panose="020B0900000000000000" pitchFamily="50" charset="-128"/>
                </a:rPr>
                <a:t>制度</a:t>
              </a:r>
              <a:r>
                <a:rPr lang="ja-JP" altLang="en-US" sz="1300" dirty="0">
                  <a:latin typeface="HGPｺﾞｼｯｸE" panose="020B0900000000000000" pitchFamily="50" charset="-128"/>
                  <a:ea typeface="HGPｺﾞｼｯｸE" panose="020B0900000000000000" pitchFamily="50" charset="-128"/>
                </a:rPr>
                <a:t>だね。</a:t>
              </a: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5398" y="4361766"/>
              <a:ext cx="1420272" cy="1908000"/>
            </a:xfrm>
            <a:prstGeom prst="rect">
              <a:avLst/>
            </a:prstGeom>
          </p:spPr>
        </p:pic>
      </p:grpSp>
      <p:grpSp>
        <p:nvGrpSpPr>
          <p:cNvPr id="19" name="グループ化 18"/>
          <p:cNvGrpSpPr/>
          <p:nvPr/>
        </p:nvGrpSpPr>
        <p:grpSpPr>
          <a:xfrm>
            <a:off x="539552" y="2812466"/>
            <a:ext cx="3384772" cy="2920790"/>
            <a:chOff x="539552" y="2524434"/>
            <a:chExt cx="3384772" cy="2920790"/>
          </a:xfrm>
        </p:grpSpPr>
        <p:sp>
          <p:nvSpPr>
            <p:cNvPr id="17" name="円/楕円 16"/>
            <p:cNvSpPr/>
            <p:nvPr/>
          </p:nvSpPr>
          <p:spPr>
            <a:xfrm>
              <a:off x="1956181" y="4515373"/>
              <a:ext cx="803530" cy="80353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504177" y="3212821"/>
              <a:ext cx="639450" cy="63945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39552" y="2524434"/>
              <a:ext cx="1152128" cy="115212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51550" y="4149080"/>
              <a:ext cx="1296144" cy="129614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15466" y="2798497"/>
              <a:ext cx="2381930" cy="228399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555776" y="3631573"/>
              <a:ext cx="1368548" cy="631240"/>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650" y="2996028"/>
            <a:ext cx="1850087" cy="2304000"/>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9872" y="2992530"/>
            <a:ext cx="1915397" cy="792000"/>
          </a:xfrm>
          <a:prstGeom prst="rect">
            <a:avLst/>
          </a:prstGeom>
        </p:spPr>
      </p:pic>
    </p:spTree>
    <p:custDataLst>
      <p:tags r:id="rId1"/>
    </p:custDataLst>
    <p:extLst>
      <p:ext uri="{BB962C8B-B14F-4D97-AF65-F5344CB8AC3E}">
        <p14:creationId xmlns:p14="http://schemas.microsoft.com/office/powerpoint/2010/main" val="2149065305"/>
      </p:ext>
    </p:extLst>
  </p:cSld>
  <p:clrMapOvr>
    <a:masterClrMapping/>
  </p:clrMapOvr>
  <mc:AlternateContent xmlns:mc="http://schemas.openxmlformats.org/markup-compatibility/2006" xmlns:p14="http://schemas.microsoft.com/office/powerpoint/2010/main">
    <mc:Choice Requires="p14">
      <p:transition spd="slow" p14:dur="2000" advTm="31346"/>
    </mc:Choice>
    <mc:Fallback xmlns="">
      <p:transition spd="slow" advTm="31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1381" objId="25"/>
        <p14:stopEvt time="3777" objId="25"/>
        <p14:playEvt time="4921" objId="22"/>
        <p14:playEvt time="22064" objId="23"/>
        <p14:stopEvt time="22129" objId="22"/>
        <p14:stopEvt time="27612" objId="23"/>
      </p14:showEvtLst>
    </p:ext>
  </p:extLs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83" y="2256313"/>
            <a:ext cx="6067193" cy="31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82" y="5220978"/>
            <a:ext cx="6067193" cy="25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547664" y="1628800"/>
            <a:ext cx="6120680" cy="425758"/>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どんな契約でもクーリング・オフができるわけではありません</a:t>
            </a:r>
            <a:r>
              <a:rPr lang="ja-JP" altLang="en-US" sz="1700" dirty="0" smtClean="0">
                <a:latin typeface="HGPｺﾞｼｯｸE" panose="020B0900000000000000" pitchFamily="50" charset="-128"/>
                <a:ea typeface="HGPｺﾞｼｯｸE" panose="020B0900000000000000" pitchFamily="50" charset="-128"/>
              </a:rPr>
              <a:t>。</a:t>
            </a:r>
            <a:endParaRPr lang="ja-JP" altLang="en-US" sz="1700" dirty="0">
              <a:latin typeface="HGPｺﾞｼｯｸE" panose="020B0900000000000000" pitchFamily="50" charset="-128"/>
              <a:ea typeface="HGPｺﾞｼｯｸE" panose="020B0900000000000000" pitchFamily="50" charset="-128"/>
            </a:endParaRPr>
          </a:p>
        </p:txBody>
      </p:sp>
      <p:grpSp>
        <p:nvGrpSpPr>
          <p:cNvPr id="3" name="グループ化 2"/>
          <p:cNvGrpSpPr/>
          <p:nvPr/>
        </p:nvGrpSpPr>
        <p:grpSpPr>
          <a:xfrm>
            <a:off x="6732240" y="3212976"/>
            <a:ext cx="1728192" cy="2701789"/>
            <a:chOff x="6732240" y="3212976"/>
            <a:chExt cx="1728192" cy="2701789"/>
          </a:xfrm>
        </p:grpSpPr>
        <p:sp>
          <p:nvSpPr>
            <p:cNvPr id="7" name="円/楕円 6"/>
            <p:cNvSpPr/>
            <p:nvPr/>
          </p:nvSpPr>
          <p:spPr>
            <a:xfrm>
              <a:off x="6732240" y="3212976"/>
              <a:ext cx="1728192" cy="17281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930538" y="3591823"/>
              <a:ext cx="1440160" cy="630942"/>
            </a:xfrm>
            <a:prstGeom prst="rect">
              <a:avLst/>
            </a:prstGeom>
          </p:spPr>
          <p:txBody>
            <a:bodyPr wrap="square">
              <a:spAutoFit/>
            </a:bodyPr>
            <a:lstStyle/>
            <a:p>
              <a:pPr>
                <a:lnSpc>
                  <a:spcPts val="2100"/>
                </a:lnSpc>
              </a:pPr>
              <a:r>
                <a:rPr lang="ja-JP" altLang="en-US" sz="1300" dirty="0">
                  <a:latin typeface="HGPｺﾞｼｯｸE" panose="020B0900000000000000" pitchFamily="50" charset="-128"/>
                  <a:ea typeface="HGPｺﾞｼｯｸE" panose="020B0900000000000000" pitchFamily="50" charset="-128"/>
                </a:rPr>
                <a:t>万能な制度で</a:t>
              </a:r>
              <a:r>
                <a:rPr lang="ja-JP" altLang="en-US" sz="1300" dirty="0" smtClean="0">
                  <a:latin typeface="HGPｺﾞｼｯｸE" panose="020B0900000000000000" pitchFamily="50" charset="-128"/>
                  <a:ea typeface="HGPｺﾞｼｯｸE" panose="020B0900000000000000" pitchFamily="50" charset="-128"/>
                </a:rPr>
                <a:t>は</a:t>
              </a:r>
              <a:endParaRPr lang="en-US" altLang="ja-JP" sz="1300" dirty="0" smtClean="0">
                <a:latin typeface="HGPｺﾞｼｯｸE" panose="020B0900000000000000" pitchFamily="50" charset="-128"/>
                <a:ea typeface="HGPｺﾞｼｯｸE" panose="020B0900000000000000" pitchFamily="50" charset="-128"/>
              </a:endParaRPr>
            </a:p>
            <a:p>
              <a:pPr algn="ctr">
                <a:lnSpc>
                  <a:spcPts val="2100"/>
                </a:lnSpc>
              </a:pPr>
              <a:r>
                <a:rPr lang="ja-JP" altLang="en-US" sz="1300" dirty="0" smtClean="0">
                  <a:latin typeface="HGPｺﾞｼｯｸE" panose="020B0900000000000000" pitchFamily="50" charset="-128"/>
                  <a:ea typeface="HGPｺﾞｼｯｸE" panose="020B0900000000000000" pitchFamily="50" charset="-128"/>
                </a:rPr>
                <a:t>ないん</a:t>
              </a:r>
              <a:r>
                <a:rPr lang="ja-JP" altLang="en-US" sz="1300" dirty="0">
                  <a:latin typeface="HGPｺﾞｼｯｸE" panose="020B0900000000000000" pitchFamily="50" charset="-128"/>
                  <a:ea typeface="HGPｺﾞｼｯｸE" panose="020B0900000000000000" pitchFamily="50" charset="-128"/>
                </a:rPr>
                <a:t>だね。</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1973" y="4222765"/>
              <a:ext cx="1548725" cy="1692000"/>
            </a:xfrm>
            <a:prstGeom prst="rect">
              <a:avLst/>
            </a:prstGeom>
          </p:spPr>
        </p:pic>
      </p:gr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6672"/>
            <a:ext cx="82550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068153" y="3160339"/>
            <a:ext cx="3204356" cy="379206"/>
          </a:xfrm>
          <a:prstGeom prst="rect">
            <a:avLst/>
          </a:prstGeom>
        </p:spPr>
        <p:txBody>
          <a:bodyPr wrap="square">
            <a:spAutoFit/>
          </a:bodyPr>
          <a:lstStyle/>
          <a:p>
            <a:pPr>
              <a:lnSpc>
                <a:spcPts val="26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○法律</a:t>
            </a:r>
            <a:r>
              <a:rPr lang="ja-JP" altLang="en-US" sz="1700" dirty="0">
                <a:solidFill>
                  <a:schemeClr val="bg1"/>
                </a:solidFill>
                <a:latin typeface="HGPｺﾞｼｯｸE" panose="020B0900000000000000" pitchFamily="50" charset="-128"/>
                <a:ea typeface="HGPｺﾞｼｯｸE" panose="020B0900000000000000" pitchFamily="50" charset="-128"/>
              </a:rPr>
              <a:t>で定められている</a:t>
            </a:r>
            <a:r>
              <a:rPr lang="ja-JP" altLang="en-US" sz="1700" dirty="0" smtClean="0">
                <a:solidFill>
                  <a:schemeClr val="bg1"/>
                </a:solidFill>
                <a:latin typeface="HGPｺﾞｼｯｸE" panose="020B0900000000000000" pitchFamily="50" charset="-128"/>
                <a:ea typeface="HGPｺﾞｼｯｸE" panose="020B0900000000000000" pitchFamily="50" charset="-128"/>
              </a:rPr>
              <a:t>場合</a:t>
            </a:r>
            <a:endParaRPr lang="ja-JP" altLang="en-US" sz="1700" dirty="0">
              <a:solidFill>
                <a:schemeClr val="bg1"/>
              </a:solidFill>
              <a:latin typeface="HGPｺﾞｼｯｸE" panose="020B0900000000000000" pitchFamily="50" charset="-128"/>
              <a:ea typeface="HGPｺﾞｼｯｸE" panose="020B0900000000000000" pitchFamily="50" charset="-128"/>
            </a:endParaRPr>
          </a:p>
        </p:txBody>
      </p:sp>
      <p:sp>
        <p:nvSpPr>
          <p:cNvPr id="12" name="正方形/長方形 11"/>
          <p:cNvSpPr/>
          <p:nvPr/>
        </p:nvSpPr>
        <p:spPr>
          <a:xfrm>
            <a:off x="3068153" y="3670037"/>
            <a:ext cx="3108448" cy="1046056"/>
          </a:xfrm>
          <a:prstGeom prst="rect">
            <a:avLst/>
          </a:prstGeom>
        </p:spPr>
        <p:txBody>
          <a:bodyPr wrap="square">
            <a:spAutoFit/>
          </a:bodyPr>
          <a:lstStyle/>
          <a:p>
            <a:pPr>
              <a:lnSpc>
                <a:spcPts val="26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○事</a:t>
            </a:r>
            <a:r>
              <a:rPr lang="ja-JP" altLang="en-US" sz="1700" dirty="0">
                <a:solidFill>
                  <a:schemeClr val="bg1"/>
                </a:solidFill>
                <a:latin typeface="HGPｺﾞｼｯｸE" panose="020B0900000000000000" pitchFamily="50" charset="-128"/>
                <a:ea typeface="HGPｺﾞｼｯｸE" panose="020B0900000000000000" pitchFamily="50" charset="-128"/>
              </a:rPr>
              <a:t>業者が自主的</a:t>
            </a:r>
            <a:r>
              <a:rPr lang="ja-JP" altLang="en-US" sz="1700" dirty="0" smtClean="0">
                <a:solidFill>
                  <a:schemeClr val="bg1"/>
                </a:solidFill>
                <a:latin typeface="HGPｺﾞｼｯｸE" panose="020B0900000000000000" pitchFamily="50" charset="-128"/>
                <a:ea typeface="HGPｺﾞｼｯｸE" panose="020B0900000000000000" pitchFamily="50" charset="-128"/>
              </a:rPr>
              <a:t>に</a:t>
            </a:r>
            <a:endParaRPr lang="en-US" altLang="ja-JP" sz="1700" dirty="0" smtClean="0">
              <a:solidFill>
                <a:schemeClr val="bg1"/>
              </a:solidFill>
              <a:latin typeface="HGPｺﾞｼｯｸE" panose="020B0900000000000000" pitchFamily="50" charset="-128"/>
              <a:ea typeface="HGPｺﾞｼｯｸE" panose="020B0900000000000000" pitchFamily="50" charset="-128"/>
            </a:endParaRPr>
          </a:p>
          <a:p>
            <a:pPr>
              <a:lnSpc>
                <a:spcPts val="26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　クーリング</a:t>
            </a:r>
            <a:r>
              <a:rPr lang="ja-JP" altLang="en-US" sz="1700" dirty="0">
                <a:solidFill>
                  <a:schemeClr val="bg1"/>
                </a:solidFill>
                <a:latin typeface="HGPｺﾞｼｯｸE" panose="020B0900000000000000" pitchFamily="50" charset="-128"/>
                <a:ea typeface="HGPｺﾞｼｯｸE" panose="020B0900000000000000" pitchFamily="50" charset="-128"/>
              </a:rPr>
              <a:t>・オフ制度</a:t>
            </a:r>
            <a:r>
              <a:rPr lang="ja-JP" altLang="en-US" sz="1700" dirty="0" smtClean="0">
                <a:solidFill>
                  <a:schemeClr val="bg1"/>
                </a:solidFill>
                <a:latin typeface="HGPｺﾞｼｯｸE" panose="020B0900000000000000" pitchFamily="50" charset="-128"/>
                <a:ea typeface="HGPｺﾞｼｯｸE" panose="020B0900000000000000" pitchFamily="50" charset="-128"/>
              </a:rPr>
              <a:t>を</a:t>
            </a:r>
          </a:p>
          <a:p>
            <a:pPr>
              <a:lnSpc>
                <a:spcPts val="2600"/>
              </a:lnSpc>
            </a:pPr>
            <a:r>
              <a:rPr lang="ja-JP" altLang="en-US" sz="1700" dirty="0" smtClean="0">
                <a:solidFill>
                  <a:schemeClr val="bg1"/>
                </a:solidFill>
                <a:latin typeface="HGPｺﾞｼｯｸE" panose="020B0900000000000000" pitchFamily="50" charset="-128"/>
                <a:ea typeface="HGPｺﾞｼｯｸE" panose="020B0900000000000000" pitchFamily="50" charset="-128"/>
              </a:rPr>
              <a:t>　設けて</a:t>
            </a:r>
            <a:r>
              <a:rPr lang="ja-JP" altLang="en-US" sz="1700" dirty="0">
                <a:solidFill>
                  <a:schemeClr val="bg1"/>
                </a:solidFill>
                <a:latin typeface="HGPｺﾞｼｯｸE" panose="020B0900000000000000" pitchFamily="50" charset="-128"/>
                <a:ea typeface="HGPｺﾞｼｯｸE" panose="020B0900000000000000" pitchFamily="50" charset="-128"/>
              </a:rPr>
              <a:t>いる</a:t>
            </a:r>
            <a:r>
              <a:rPr lang="ja-JP" altLang="en-US" sz="1700" dirty="0" smtClean="0">
                <a:solidFill>
                  <a:schemeClr val="bg1"/>
                </a:solidFill>
                <a:latin typeface="HGPｺﾞｼｯｸE" panose="020B0900000000000000" pitchFamily="50" charset="-128"/>
                <a:ea typeface="HGPｺﾞｼｯｸE" panose="020B0900000000000000" pitchFamily="50" charset="-128"/>
              </a:rPr>
              <a:t>場合</a:t>
            </a:r>
            <a:endParaRPr lang="ja-JP" altLang="en-US" sz="1700" dirty="0">
              <a:solidFill>
                <a:schemeClr val="bg1"/>
              </a:solidFill>
              <a:latin typeface="HGPｺﾞｼｯｸE" panose="020B0900000000000000" pitchFamily="50" charset="-128"/>
              <a:ea typeface="HGPｺﾞｼｯｸE" panose="020B0900000000000000" pitchFamily="50" charset="-128"/>
            </a:endParaRPr>
          </a:p>
        </p:txBody>
      </p:sp>
      <p:pic>
        <p:nvPicPr>
          <p:cNvPr id="9" name="図 8"/>
          <p:cNvPicPr>
            <a:picLocks noChangeAspect="1"/>
          </p:cNvPicPr>
          <p:nvPr/>
        </p:nvPicPr>
        <p:blipFill>
          <a:blip r:embed="rId9" cstate="print">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val="0"/>
              </a:ext>
            </a:extLst>
          </a:blip>
          <a:stretch>
            <a:fillRect/>
          </a:stretch>
        </p:blipFill>
        <p:spPr>
          <a:xfrm>
            <a:off x="1052786" y="2776365"/>
            <a:ext cx="1741270" cy="720000"/>
          </a:xfrm>
          <a:prstGeom prst="rect">
            <a:avLst/>
          </a:prstGeom>
        </p:spPr>
      </p:pic>
    </p:spTree>
    <p:custDataLst>
      <p:tags r:id="rId1"/>
    </p:custDataLst>
    <p:extLst>
      <p:ext uri="{BB962C8B-B14F-4D97-AF65-F5344CB8AC3E}">
        <p14:creationId xmlns:p14="http://schemas.microsoft.com/office/powerpoint/2010/main" val="1390743599"/>
      </p:ext>
    </p:extLst>
  </p:cSld>
  <p:clrMapOvr>
    <a:masterClrMapping/>
  </p:clrMapOvr>
  <mc:AlternateContent xmlns:mc="http://schemas.openxmlformats.org/markup-compatibility/2006" xmlns:p14="http://schemas.microsoft.com/office/powerpoint/2010/main">
    <mc:Choice Requires="p14">
      <p:transition spd="slow" p14:dur="2000" advTm="29578"/>
    </mc:Choice>
    <mc:Fallback xmlns="">
      <p:transition spd="slow" advTm="29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extLst mod="1">
    <p:ext uri="{E180D4A7-C9FB-4DFB-919C-405C955672EB}">
      <p14:showEvtLst xmlns:p14="http://schemas.microsoft.com/office/powerpoint/2010/main">
        <p14:playEvt time="2429" objId="5"/>
        <p14:stopEvt time="9122" objId="5"/>
        <p14:playEvt time="9122" objId="15"/>
        <p14:stopEvt time="22316" objId="15"/>
        <p14:playEvt time="22773" objId="10"/>
        <p14:stopEvt time="26329" objId="10"/>
      </p14:showEvtLst>
    </p:ext>
  </p:extLs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角丸四角形 2"/>
          <p:cNvSpPr/>
          <p:nvPr/>
        </p:nvSpPr>
        <p:spPr>
          <a:xfrm>
            <a:off x="899592" y="2708920"/>
            <a:ext cx="2016224" cy="936104"/>
          </a:xfrm>
          <a:prstGeom prst="roundRect">
            <a:avLst>
              <a:gd name="adj" fmla="val 6492"/>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563888" y="2708920"/>
            <a:ext cx="2016224" cy="936104"/>
          </a:xfrm>
          <a:prstGeom prst="roundRect">
            <a:avLst>
              <a:gd name="adj" fmla="val 6492"/>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300192" y="2708920"/>
            <a:ext cx="2016224" cy="936104"/>
          </a:xfrm>
          <a:prstGeom prst="roundRect">
            <a:avLst>
              <a:gd name="adj" fmla="val 6492"/>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 name="正方形/長方形 1"/>
          <p:cNvSpPr/>
          <p:nvPr/>
        </p:nvSpPr>
        <p:spPr>
          <a:xfrm>
            <a:off x="1043608" y="1628800"/>
            <a:ext cx="7128792" cy="759182"/>
          </a:xfrm>
          <a:prstGeom prst="rect">
            <a:avLst/>
          </a:prstGeom>
        </p:spPr>
        <p:txBody>
          <a:bodyPr wrap="square">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特定商取引法では、</a:t>
            </a:r>
          </a:p>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消費者</a:t>
            </a:r>
            <a:r>
              <a:rPr lang="ja-JP" altLang="en-US" sz="1700" dirty="0">
                <a:latin typeface="HGPｺﾞｼｯｸE" panose="020B0900000000000000" pitchFamily="50" charset="-128"/>
                <a:ea typeface="HGPｺﾞｼｯｸE" panose="020B0900000000000000" pitchFamily="50" charset="-128"/>
              </a:rPr>
              <a:t>トラブルになりやすい取引</a:t>
            </a:r>
            <a:r>
              <a:rPr lang="ja-JP" altLang="en-US" sz="1700" dirty="0" smtClean="0">
                <a:latin typeface="HGPｺﾞｼｯｸE" panose="020B0900000000000000" pitchFamily="50" charset="-128"/>
                <a:ea typeface="HGPｺﾞｼｯｸE" panose="020B0900000000000000" pitchFamily="50" charset="-128"/>
              </a:rPr>
              <a:t>にクーリング</a:t>
            </a:r>
            <a:r>
              <a:rPr lang="ja-JP" altLang="en-US" sz="1700" dirty="0">
                <a:latin typeface="HGPｺﾞｼｯｸE" panose="020B0900000000000000" pitchFamily="50" charset="-128"/>
                <a:ea typeface="HGPｺﾞｼｯｸE" panose="020B0900000000000000" pitchFamily="50" charset="-128"/>
              </a:rPr>
              <a:t>・オフを設けています。</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07" y="476672"/>
            <a:ext cx="82550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99593" y="2795880"/>
            <a:ext cx="2088231" cy="784830"/>
          </a:xfrm>
          <a:prstGeom prst="rect">
            <a:avLst/>
          </a:prstGeom>
        </p:spPr>
        <p:txBody>
          <a:bodyPr wrap="square">
            <a:spAutoFit/>
          </a:bodyPr>
          <a:lstStyle/>
          <a:p>
            <a:pPr algn="ctr">
              <a:lnSpc>
                <a:spcPts val="1800"/>
              </a:lnSpc>
            </a:pPr>
            <a:r>
              <a:rPr lang="ja-JP" altLang="en-US" sz="1300" dirty="0" smtClean="0">
                <a:solidFill>
                  <a:schemeClr val="bg1"/>
                </a:solidFill>
                <a:latin typeface="HGPｺﾞｼｯｸE" panose="020B0900000000000000" pitchFamily="50" charset="-128"/>
                <a:ea typeface="HGPｺﾞｼｯｸE" panose="020B0900000000000000" pitchFamily="50" charset="-128"/>
              </a:rPr>
              <a:t>訪問</a:t>
            </a:r>
            <a:r>
              <a:rPr lang="ja-JP" altLang="en-US" sz="1300" dirty="0">
                <a:solidFill>
                  <a:schemeClr val="bg1"/>
                </a:solidFill>
                <a:latin typeface="HGPｺﾞｼｯｸE" panose="020B0900000000000000" pitchFamily="50" charset="-128"/>
                <a:ea typeface="HGPｺﾞｼｯｸE" panose="020B0900000000000000" pitchFamily="50" charset="-128"/>
              </a:rPr>
              <a:t>販売、電話勧誘</a:t>
            </a:r>
            <a:r>
              <a:rPr lang="ja-JP" altLang="en-US" sz="1300" dirty="0" smtClean="0">
                <a:solidFill>
                  <a:schemeClr val="bg1"/>
                </a:solidFill>
                <a:latin typeface="HGPｺﾞｼｯｸE" panose="020B0900000000000000" pitchFamily="50" charset="-128"/>
                <a:ea typeface="HGPｺﾞｼｯｸE" panose="020B0900000000000000" pitchFamily="50" charset="-128"/>
              </a:rPr>
              <a:t>、</a:t>
            </a:r>
          </a:p>
          <a:p>
            <a:pPr algn="ctr">
              <a:lnSpc>
                <a:spcPts val="1800"/>
              </a:lnSpc>
            </a:pPr>
            <a:r>
              <a:rPr lang="ja-JP" altLang="en-US" sz="1300" dirty="0" smtClean="0">
                <a:solidFill>
                  <a:schemeClr val="bg1"/>
                </a:solidFill>
                <a:latin typeface="HGPｺﾞｼｯｸE" panose="020B0900000000000000" pitchFamily="50" charset="-128"/>
                <a:ea typeface="HGPｺﾞｼｯｸE" panose="020B0900000000000000" pitchFamily="50" charset="-128"/>
              </a:rPr>
              <a:t>訪問</a:t>
            </a:r>
            <a:r>
              <a:rPr lang="ja-JP" altLang="en-US" sz="1300" dirty="0">
                <a:solidFill>
                  <a:schemeClr val="bg1"/>
                </a:solidFill>
                <a:latin typeface="HGPｺﾞｼｯｸE" panose="020B0900000000000000" pitchFamily="50" charset="-128"/>
                <a:ea typeface="HGPｺﾞｼｯｸE" panose="020B0900000000000000" pitchFamily="50" charset="-128"/>
              </a:rPr>
              <a:t>購入</a:t>
            </a:r>
            <a:r>
              <a:rPr lang="ja-JP" altLang="en-US" sz="1300" dirty="0" smtClean="0">
                <a:solidFill>
                  <a:schemeClr val="bg1"/>
                </a:solidFill>
                <a:latin typeface="HGPｺﾞｼｯｸE" panose="020B0900000000000000" pitchFamily="50" charset="-128"/>
                <a:ea typeface="HGPｺﾞｼｯｸE" panose="020B0900000000000000" pitchFamily="50" charset="-128"/>
              </a:rPr>
              <a:t>など</a:t>
            </a:r>
          </a:p>
          <a:p>
            <a:pPr algn="ctr">
              <a:lnSpc>
                <a:spcPts val="1800"/>
              </a:lnSpc>
            </a:pPr>
            <a:r>
              <a:rPr lang="ja-JP" altLang="en-US" sz="1300" dirty="0" smtClean="0">
                <a:solidFill>
                  <a:schemeClr val="bg1"/>
                </a:solidFill>
                <a:latin typeface="HGPｺﾞｼｯｸE" panose="020B0900000000000000" pitchFamily="50" charset="-128"/>
                <a:ea typeface="HGPｺﾞｼｯｸE" panose="020B0900000000000000" pitchFamily="50" charset="-128"/>
              </a:rPr>
              <a:t>不意打ち性</a:t>
            </a:r>
            <a:r>
              <a:rPr lang="ja-JP" altLang="en-US" sz="1300" dirty="0">
                <a:solidFill>
                  <a:schemeClr val="bg1"/>
                </a:solidFill>
                <a:latin typeface="HGPｺﾞｼｯｸE" panose="020B0900000000000000" pitchFamily="50" charset="-128"/>
                <a:ea typeface="HGPｺﾞｼｯｸE" panose="020B0900000000000000" pitchFamily="50" charset="-128"/>
              </a:rPr>
              <a:t>の高い</a:t>
            </a:r>
            <a:r>
              <a:rPr lang="ja-JP" altLang="en-US" sz="1300" dirty="0" smtClean="0">
                <a:solidFill>
                  <a:schemeClr val="bg1"/>
                </a:solidFill>
                <a:latin typeface="HGPｺﾞｼｯｸE" panose="020B0900000000000000" pitchFamily="50" charset="-128"/>
                <a:ea typeface="HGPｺﾞｼｯｸE" panose="020B0900000000000000" pitchFamily="50" charset="-128"/>
              </a:rPr>
              <a:t>取引</a:t>
            </a:r>
            <a:endParaRPr lang="ja-JP" altLang="en-US" sz="1300" dirty="0">
              <a:solidFill>
                <a:schemeClr val="bg1"/>
              </a:solidFill>
              <a:latin typeface="HGPｺﾞｼｯｸE" panose="020B0900000000000000" pitchFamily="50" charset="-128"/>
              <a:ea typeface="HGPｺﾞｼｯｸE" panose="020B0900000000000000" pitchFamily="50" charset="-128"/>
            </a:endParaRPr>
          </a:p>
        </p:txBody>
      </p:sp>
      <p:sp>
        <p:nvSpPr>
          <p:cNvPr id="12" name="正方形/長方形 11"/>
          <p:cNvSpPr/>
          <p:nvPr/>
        </p:nvSpPr>
        <p:spPr>
          <a:xfrm>
            <a:off x="3779912" y="2788186"/>
            <a:ext cx="1656184" cy="784830"/>
          </a:xfrm>
          <a:prstGeom prst="rect">
            <a:avLst/>
          </a:prstGeom>
        </p:spPr>
        <p:txBody>
          <a:bodyPr wrap="square">
            <a:spAutoFit/>
          </a:bodyPr>
          <a:lstStyle/>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マルチ商法</a:t>
            </a:r>
            <a:r>
              <a:rPr lang="ja-JP" altLang="en-US" sz="1300" dirty="0" smtClean="0">
                <a:solidFill>
                  <a:schemeClr val="bg1"/>
                </a:solidFill>
                <a:latin typeface="HGPｺﾞｼｯｸE" panose="020B0900000000000000" pitchFamily="50" charset="-128"/>
                <a:ea typeface="HGPｺﾞｼｯｸE" panose="020B0900000000000000" pitchFamily="50" charset="-128"/>
              </a:rPr>
              <a:t>、</a:t>
            </a:r>
          </a:p>
          <a:p>
            <a:pPr algn="ctr">
              <a:lnSpc>
                <a:spcPts val="1800"/>
              </a:lnSpc>
            </a:pPr>
            <a:r>
              <a:rPr lang="ja-JP" altLang="en-US" sz="1300" dirty="0" smtClean="0">
                <a:solidFill>
                  <a:schemeClr val="bg1"/>
                </a:solidFill>
                <a:latin typeface="HGPｺﾞｼｯｸE" panose="020B0900000000000000" pitchFamily="50" charset="-128"/>
                <a:ea typeface="HGPｺﾞｼｯｸE" panose="020B0900000000000000" pitchFamily="50" charset="-128"/>
              </a:rPr>
              <a:t>内職</a:t>
            </a:r>
            <a:r>
              <a:rPr lang="ja-JP" altLang="en-US" sz="1300" dirty="0">
                <a:solidFill>
                  <a:schemeClr val="bg1"/>
                </a:solidFill>
                <a:latin typeface="HGPｺﾞｼｯｸE" panose="020B0900000000000000" pitchFamily="50" charset="-128"/>
                <a:ea typeface="HGPｺﾞｼｯｸE" panose="020B0900000000000000" pitchFamily="50" charset="-128"/>
              </a:rPr>
              <a:t>商法</a:t>
            </a:r>
            <a:r>
              <a:rPr lang="ja-JP" altLang="en-US" sz="1300" dirty="0" smtClean="0">
                <a:solidFill>
                  <a:schemeClr val="bg1"/>
                </a:solidFill>
                <a:latin typeface="HGPｺﾞｼｯｸE" panose="020B0900000000000000" pitchFamily="50" charset="-128"/>
                <a:ea typeface="HGPｺﾞｼｯｸE" panose="020B0900000000000000" pitchFamily="50" charset="-128"/>
              </a:rPr>
              <a:t>など</a:t>
            </a:r>
          </a:p>
          <a:p>
            <a:pPr algn="ctr">
              <a:lnSpc>
                <a:spcPts val="1800"/>
              </a:lnSpc>
            </a:pPr>
            <a:r>
              <a:rPr lang="ja-JP" altLang="en-US" sz="1300" dirty="0" smtClean="0">
                <a:solidFill>
                  <a:schemeClr val="bg1"/>
                </a:solidFill>
                <a:latin typeface="HGPｺﾞｼｯｸE" panose="020B0900000000000000" pitchFamily="50" charset="-128"/>
                <a:ea typeface="HGPｺﾞｼｯｸE" panose="020B0900000000000000" pitchFamily="50" charset="-128"/>
              </a:rPr>
              <a:t>複雑</a:t>
            </a:r>
            <a:r>
              <a:rPr lang="ja-JP" altLang="en-US" sz="1300" dirty="0">
                <a:solidFill>
                  <a:schemeClr val="bg1"/>
                </a:solidFill>
                <a:latin typeface="HGPｺﾞｼｯｸE" panose="020B0900000000000000" pitchFamily="50" charset="-128"/>
                <a:ea typeface="HGPｺﾞｼｯｸE" panose="020B0900000000000000" pitchFamily="50" charset="-128"/>
              </a:rPr>
              <a:t>な取引</a:t>
            </a:r>
          </a:p>
        </p:txBody>
      </p:sp>
      <p:sp>
        <p:nvSpPr>
          <p:cNvPr id="13" name="正方形/長方形 12"/>
          <p:cNvSpPr/>
          <p:nvPr/>
        </p:nvSpPr>
        <p:spPr>
          <a:xfrm>
            <a:off x="6228184" y="2875002"/>
            <a:ext cx="2160240" cy="553998"/>
          </a:xfrm>
          <a:prstGeom prst="rect">
            <a:avLst/>
          </a:prstGeom>
        </p:spPr>
        <p:txBody>
          <a:bodyPr wrap="square">
            <a:spAutoFit/>
          </a:bodyPr>
          <a:lstStyle/>
          <a:p>
            <a:pPr algn="ctr">
              <a:lnSpc>
                <a:spcPts val="1800"/>
              </a:lnSpc>
            </a:pPr>
            <a:r>
              <a:rPr lang="ja-JP" altLang="en-US" sz="1300" dirty="0">
                <a:solidFill>
                  <a:schemeClr val="bg1"/>
                </a:solidFill>
                <a:latin typeface="HGPｺﾞｼｯｸE" panose="020B0900000000000000" pitchFamily="50" charset="-128"/>
                <a:ea typeface="HGPｺﾞｼｯｸE" panose="020B0900000000000000" pitchFamily="50" charset="-128"/>
              </a:rPr>
              <a:t>エステや語学教室</a:t>
            </a:r>
            <a:r>
              <a:rPr lang="ja-JP" altLang="en-US" sz="1300" dirty="0" smtClean="0">
                <a:solidFill>
                  <a:schemeClr val="bg1"/>
                </a:solidFill>
                <a:latin typeface="HGPｺﾞｼｯｸE" panose="020B0900000000000000" pitchFamily="50" charset="-128"/>
                <a:ea typeface="HGPｺﾞｼｯｸE" panose="020B0900000000000000" pitchFamily="50" charset="-128"/>
              </a:rPr>
              <a:t>など</a:t>
            </a:r>
          </a:p>
          <a:p>
            <a:pPr algn="ctr">
              <a:lnSpc>
                <a:spcPts val="1800"/>
              </a:lnSpc>
            </a:pPr>
            <a:r>
              <a:rPr lang="ja-JP" altLang="en-US" sz="1300" dirty="0" smtClean="0">
                <a:solidFill>
                  <a:schemeClr val="bg1"/>
                </a:solidFill>
                <a:latin typeface="HGPｺﾞｼｯｸE" panose="020B0900000000000000" pitchFamily="50" charset="-128"/>
                <a:ea typeface="HGPｺﾞｼｯｸE" panose="020B0900000000000000" pitchFamily="50" charset="-128"/>
              </a:rPr>
              <a:t>一定</a:t>
            </a:r>
            <a:r>
              <a:rPr lang="ja-JP" altLang="en-US" sz="1300" dirty="0">
                <a:solidFill>
                  <a:schemeClr val="bg1"/>
                </a:solidFill>
                <a:latin typeface="HGPｺﾞｼｯｸE" panose="020B0900000000000000" pitchFamily="50" charset="-128"/>
                <a:ea typeface="HGPｺﾞｼｯｸE" panose="020B0900000000000000" pitchFamily="50" charset="-128"/>
              </a:rPr>
              <a:t>期間継続する取引</a:t>
            </a:r>
          </a:p>
        </p:txBody>
      </p:sp>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7168" y="3844488"/>
            <a:ext cx="1885078" cy="1800000"/>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3897256"/>
            <a:ext cx="1990404" cy="1836000"/>
          </a:xfrm>
          <a:prstGeom prst="rect">
            <a:avLst/>
          </a:prstGeom>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9473" y="3564872"/>
            <a:ext cx="1548470" cy="2160000"/>
          </a:xfrm>
          <a:prstGeom prst="rect">
            <a:avLst/>
          </a:prstGeom>
        </p:spPr>
      </p:pic>
      <p:sp>
        <p:nvSpPr>
          <p:cNvPr id="5" name="テキスト ボックス 4"/>
          <p:cNvSpPr txBox="1"/>
          <p:nvPr/>
        </p:nvSpPr>
        <p:spPr>
          <a:xfrm>
            <a:off x="6300192" y="5085184"/>
            <a:ext cx="1080120" cy="430887"/>
          </a:xfrm>
          <a:prstGeom prst="rect">
            <a:avLst/>
          </a:prstGeom>
          <a:noFill/>
        </p:spPr>
        <p:txBody>
          <a:bodyPr wrap="square" rtlCol="0">
            <a:spAutoFit/>
          </a:bodyPr>
          <a:lstStyle/>
          <a:p>
            <a:r>
              <a:rPr kumimoji="1" lang="ja-JP" altLang="en-US" sz="1100" dirty="0" smtClean="0">
                <a:latin typeface="+mj-ea"/>
                <a:ea typeface="+mj-ea"/>
              </a:rPr>
              <a:t>６カ月も</a:t>
            </a:r>
          </a:p>
          <a:p>
            <a:r>
              <a:rPr kumimoji="1" lang="ja-JP" altLang="en-US" sz="1100" dirty="0" smtClean="0">
                <a:latin typeface="+mj-ea"/>
                <a:ea typeface="+mj-ea"/>
              </a:rPr>
              <a:t>通えるかな？</a:t>
            </a:r>
            <a:endParaRPr kumimoji="1" lang="ja-JP" altLang="en-US" sz="1100" dirty="0">
              <a:latin typeface="+mj-ea"/>
              <a:ea typeface="+mj-ea"/>
            </a:endParaRPr>
          </a:p>
        </p:txBody>
      </p:sp>
    </p:spTree>
    <p:custDataLst>
      <p:tags r:id="rId1"/>
    </p:custDataLst>
    <p:extLst>
      <p:ext uri="{BB962C8B-B14F-4D97-AF65-F5344CB8AC3E}">
        <p14:creationId xmlns:p14="http://schemas.microsoft.com/office/powerpoint/2010/main" val="576608257"/>
      </p:ext>
    </p:extLst>
  </p:cSld>
  <p:clrMapOvr>
    <a:masterClrMapping/>
  </p:clrMapOvr>
  <mc:AlternateContent xmlns:mc="http://schemas.openxmlformats.org/markup-compatibility/2006" xmlns:p14="http://schemas.microsoft.com/office/powerpoint/2010/main">
    <mc:Choice Requires="p14">
      <p:transition spd="slow" p14:dur="2000" advTm="40129"/>
    </mc:Choice>
    <mc:Fallback xmlns="">
      <p:transition spd="slow" advTm="401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2" grpId="0"/>
      <p:bldP spid="9" grpId="0"/>
      <p:bldP spid="12" grpId="0"/>
      <p:bldP spid="13" grpId="0"/>
      <p:bldP spid="5" grpId="0"/>
    </p:bldLst>
  </p:timing>
  <p:extLst mod="1">
    <p:ext uri="{E180D4A7-C9FB-4DFB-919C-405C955672EB}">
      <p14:showEvtLst xmlns:p14="http://schemas.microsoft.com/office/powerpoint/2010/main">
        <p14:playEvt time="1846" objId="6"/>
        <p14:stopEvt time="11748" objId="6"/>
        <p14:playEvt time="12054" objId="7"/>
        <p14:stopEvt time="36397" objId="7"/>
      </p14:showEvtLst>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802" y="3759161"/>
            <a:ext cx="50845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604" y="3759161"/>
            <a:ext cx="504000" cy="504000"/>
          </a:xfrm>
          <a:prstGeom prst="rect">
            <a:avLst/>
          </a:prstGeom>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8054" y="3019646"/>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6717" y="3019646"/>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872" y="4891559"/>
            <a:ext cx="5254181"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6296" y="5132427"/>
            <a:ext cx="720000" cy="720000"/>
          </a:xfrm>
          <a:prstGeom prst="rect">
            <a:avLst/>
          </a:prstGeom>
        </p:spPr>
      </p:pic>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5936" y="5132427"/>
            <a:ext cx="720000" cy="720000"/>
          </a:xfrm>
          <a:prstGeom prst="rect">
            <a:avLst/>
          </a:prstGeom>
        </p:spPr>
      </p:pic>
      <p:pic>
        <p:nvPicPr>
          <p:cNvPr id="10" name="図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3165" y="5132427"/>
            <a:ext cx="722891" cy="720000"/>
          </a:xfrm>
          <a:prstGeom prst="rect">
            <a:avLst/>
          </a:prstGeom>
        </p:spPr>
      </p:pic>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933" y="471485"/>
            <a:ext cx="82550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83624" y="1936610"/>
            <a:ext cx="7835621" cy="2644518"/>
          </a:xfrm>
          <a:prstGeom prst="roundRect">
            <a:avLst>
              <a:gd name="adj" fmla="val 952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4354" y="1576570"/>
            <a:ext cx="1081989" cy="1224000"/>
          </a:xfrm>
          <a:prstGeom prst="rect">
            <a:avLst/>
          </a:prstGeom>
        </p:spPr>
      </p:pic>
      <p:pic>
        <p:nvPicPr>
          <p:cNvPr id="8" name="図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90796" y="3017146"/>
            <a:ext cx="504000" cy="504000"/>
          </a:xfrm>
          <a:prstGeom prst="rect">
            <a:avLst/>
          </a:prstGeom>
        </p:spPr>
      </p:pic>
      <p:sp>
        <p:nvSpPr>
          <p:cNvPr id="18" name="テキスト ボックス 17"/>
          <p:cNvSpPr txBox="1"/>
          <p:nvPr/>
        </p:nvSpPr>
        <p:spPr>
          <a:xfrm>
            <a:off x="1633610" y="2092684"/>
            <a:ext cx="6356424" cy="707886"/>
          </a:xfrm>
          <a:prstGeom prst="rect">
            <a:avLst/>
          </a:prstGeom>
          <a:noFill/>
        </p:spPr>
        <p:txBody>
          <a:bodyPr wrap="square" rtlCol="0">
            <a:spAutoFit/>
          </a:bodyPr>
          <a:lstStyle/>
          <a:p>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次のうち、特定商取引法により</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a:t>
            </a:r>
          </a:p>
          <a:p>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クーリング</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・オフができるのはどれでしょうか。</a:t>
            </a:r>
          </a:p>
        </p:txBody>
      </p:sp>
      <p:sp>
        <p:nvSpPr>
          <p:cNvPr id="5" name="正方形/長方形 4"/>
          <p:cNvSpPr/>
          <p:nvPr/>
        </p:nvSpPr>
        <p:spPr>
          <a:xfrm>
            <a:off x="1763688" y="3099869"/>
            <a:ext cx="1005403" cy="338554"/>
          </a:xfrm>
          <a:prstGeom prst="rect">
            <a:avLst/>
          </a:prstGeom>
        </p:spPr>
        <p:txBody>
          <a:bodyPr wrap="none">
            <a:spAutoFit/>
          </a:bodyPr>
          <a:lstStyle/>
          <a:p>
            <a:r>
              <a:rPr lang="ja-JP" altLang="en-US" sz="1600" dirty="0">
                <a:latin typeface="+mj-ea"/>
                <a:ea typeface="+mj-ea"/>
              </a:rPr>
              <a:t>店舗販売</a:t>
            </a:r>
          </a:p>
        </p:txBody>
      </p:sp>
      <p:sp>
        <p:nvSpPr>
          <p:cNvPr id="14" name="正方形/長方形 13"/>
          <p:cNvSpPr/>
          <p:nvPr/>
        </p:nvSpPr>
        <p:spPr>
          <a:xfrm>
            <a:off x="4049609" y="3099869"/>
            <a:ext cx="1005403" cy="338554"/>
          </a:xfrm>
          <a:prstGeom prst="rect">
            <a:avLst/>
          </a:prstGeom>
        </p:spPr>
        <p:txBody>
          <a:bodyPr wrap="none">
            <a:spAutoFit/>
          </a:bodyPr>
          <a:lstStyle/>
          <a:p>
            <a:r>
              <a:rPr lang="ja-JP" altLang="en-US" sz="1600" dirty="0">
                <a:latin typeface="+mj-ea"/>
                <a:ea typeface="+mj-ea"/>
              </a:rPr>
              <a:t>訪問販売</a:t>
            </a:r>
          </a:p>
        </p:txBody>
      </p:sp>
      <p:sp>
        <p:nvSpPr>
          <p:cNvPr id="17" name="正方形/長方形 16"/>
          <p:cNvSpPr/>
          <p:nvPr/>
        </p:nvSpPr>
        <p:spPr>
          <a:xfrm>
            <a:off x="6125012" y="3099869"/>
            <a:ext cx="1415772" cy="338554"/>
          </a:xfrm>
          <a:prstGeom prst="rect">
            <a:avLst/>
          </a:prstGeom>
        </p:spPr>
        <p:txBody>
          <a:bodyPr wrap="none">
            <a:spAutoFit/>
          </a:bodyPr>
          <a:lstStyle/>
          <a:p>
            <a:r>
              <a:rPr lang="zh-TW" altLang="en-US" sz="1600" dirty="0">
                <a:latin typeface="+mj-ea"/>
                <a:ea typeface="+mj-ea"/>
              </a:rPr>
              <a:t>電話勧誘販売</a:t>
            </a:r>
            <a:endParaRPr lang="ja-JP" altLang="en-US" sz="1600" dirty="0">
              <a:latin typeface="+mj-ea"/>
              <a:ea typeface="+mj-ea"/>
            </a:endParaRPr>
          </a:p>
        </p:txBody>
      </p:sp>
      <p:sp>
        <p:nvSpPr>
          <p:cNvPr id="20" name="正方形/長方形 19"/>
          <p:cNvSpPr/>
          <p:nvPr/>
        </p:nvSpPr>
        <p:spPr>
          <a:xfrm>
            <a:off x="1763688" y="3841884"/>
            <a:ext cx="1005403" cy="338554"/>
          </a:xfrm>
          <a:prstGeom prst="rect">
            <a:avLst/>
          </a:prstGeom>
        </p:spPr>
        <p:txBody>
          <a:bodyPr wrap="none">
            <a:spAutoFit/>
          </a:bodyPr>
          <a:lstStyle/>
          <a:p>
            <a:r>
              <a:rPr lang="ja-JP" altLang="en-US" sz="1600" dirty="0">
                <a:latin typeface="+mj-ea"/>
                <a:ea typeface="+mj-ea"/>
              </a:rPr>
              <a:t>通信販売</a:t>
            </a:r>
          </a:p>
        </p:txBody>
      </p:sp>
      <p:sp>
        <p:nvSpPr>
          <p:cNvPr id="22" name="正方形/長方形 21"/>
          <p:cNvSpPr/>
          <p:nvPr/>
        </p:nvSpPr>
        <p:spPr>
          <a:xfrm>
            <a:off x="4049609" y="3841884"/>
            <a:ext cx="3887603" cy="523220"/>
          </a:xfrm>
          <a:prstGeom prst="rect">
            <a:avLst/>
          </a:prstGeom>
        </p:spPr>
        <p:txBody>
          <a:bodyPr wrap="none">
            <a:spAutoFit/>
          </a:bodyPr>
          <a:lstStyle/>
          <a:p>
            <a:r>
              <a:rPr lang="ja-JP" altLang="en-US" sz="1600" dirty="0">
                <a:latin typeface="+mj-ea"/>
                <a:ea typeface="+mj-ea"/>
              </a:rPr>
              <a:t>マルチ</a:t>
            </a:r>
            <a:r>
              <a:rPr lang="ja-JP" altLang="en-US" sz="1600" dirty="0" smtClean="0">
                <a:latin typeface="+mj-ea"/>
                <a:ea typeface="+mj-ea"/>
              </a:rPr>
              <a:t>商法</a:t>
            </a:r>
          </a:p>
          <a:p>
            <a:r>
              <a:rPr lang="ja-JP" altLang="en-US" sz="1200" dirty="0" smtClean="0">
                <a:latin typeface="+mj-ea"/>
                <a:ea typeface="+mj-ea"/>
              </a:rPr>
              <a:t> </a:t>
            </a:r>
            <a:r>
              <a:rPr lang="en-US" altLang="ja-JP" sz="1200" dirty="0" smtClean="0">
                <a:latin typeface="+mj-ea"/>
                <a:ea typeface="+mj-ea"/>
              </a:rPr>
              <a:t>(</a:t>
            </a:r>
            <a:r>
              <a:rPr lang="ja-JP" altLang="en-US" sz="1200" dirty="0">
                <a:latin typeface="+mj-ea"/>
                <a:ea typeface="+mj-ea"/>
              </a:rPr>
              <a:t>商品を買って人を紹介するとマージンがもらえるよ</a:t>
            </a:r>
            <a:r>
              <a:rPr lang="en-US" altLang="ja-JP" sz="1200" dirty="0">
                <a:latin typeface="+mj-ea"/>
                <a:ea typeface="+mj-ea"/>
              </a:rPr>
              <a:t>)</a:t>
            </a:r>
            <a:endParaRPr lang="ja-JP" altLang="en-US" sz="1200" dirty="0">
              <a:latin typeface="+mj-ea"/>
              <a:ea typeface="+mj-ea"/>
            </a:endParaRPr>
          </a:p>
        </p:txBody>
      </p:sp>
      <p:sp>
        <p:nvSpPr>
          <p:cNvPr id="9" name="正方形/長方形 8"/>
          <p:cNvSpPr/>
          <p:nvPr/>
        </p:nvSpPr>
        <p:spPr>
          <a:xfrm>
            <a:off x="1084955" y="5307761"/>
            <a:ext cx="877163" cy="369332"/>
          </a:xfrm>
          <a:prstGeom prst="rect">
            <a:avLst/>
          </a:prstGeom>
        </p:spPr>
        <p:txBody>
          <a:bodyPr wrap="none">
            <a:spAutoFit/>
          </a:bodyPr>
          <a:lstStyle/>
          <a:p>
            <a:r>
              <a:rPr lang="ja-JP" altLang="en-US" dirty="0">
                <a:latin typeface="HGPｺﾞｼｯｸE" panose="020B0900000000000000" pitchFamily="50" charset="-128"/>
                <a:ea typeface="HGPｺﾞｼｯｸE" panose="020B0900000000000000" pitchFamily="50" charset="-128"/>
              </a:rPr>
              <a:t>正解は</a:t>
            </a:r>
          </a:p>
        </p:txBody>
      </p:sp>
    </p:spTree>
    <p:custDataLst>
      <p:tags r:id="rId1"/>
    </p:custDataLst>
    <p:extLst>
      <p:ext uri="{BB962C8B-B14F-4D97-AF65-F5344CB8AC3E}">
        <p14:creationId xmlns:p14="http://schemas.microsoft.com/office/powerpoint/2010/main" val="311372360"/>
      </p:ext>
    </p:extLst>
  </p:cSld>
  <p:clrMapOvr>
    <a:masterClrMapping/>
  </p:clrMapOvr>
  <mc:AlternateContent xmlns:mc="http://schemas.openxmlformats.org/markup-compatibility/2006" xmlns:p14="http://schemas.microsoft.com/office/powerpoint/2010/main">
    <mc:Choice Requires="p14">
      <p:transition spd="slow" p14:dur="2000" advTm="47689"/>
    </mc:Choice>
    <mc:Fallback xmlns="">
      <p:transition spd="slow" advTm="476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p:cTn id="32" dur="500" fill="hold"/>
                                        <p:tgtEl>
                                          <p:spTgt spid="4100"/>
                                        </p:tgtEl>
                                        <p:attrNameLst>
                                          <p:attrName>ppt_w</p:attrName>
                                        </p:attrNameLst>
                                      </p:cBhvr>
                                      <p:tavLst>
                                        <p:tav tm="0">
                                          <p:val>
                                            <p:fltVal val="0"/>
                                          </p:val>
                                        </p:tav>
                                        <p:tav tm="100000">
                                          <p:val>
                                            <p:strVal val="#ppt_w"/>
                                          </p:val>
                                        </p:tav>
                                      </p:tavLst>
                                    </p:anim>
                                    <p:anim calcmode="lin" valueType="num">
                                      <p:cBhvr>
                                        <p:cTn id="33" dur="500" fill="hold"/>
                                        <p:tgtEl>
                                          <p:spTgt spid="4100"/>
                                        </p:tgtEl>
                                        <p:attrNameLst>
                                          <p:attrName>ppt_h</p:attrName>
                                        </p:attrNameLst>
                                      </p:cBhvr>
                                      <p:tavLst>
                                        <p:tav tm="0">
                                          <p:val>
                                            <p:fltVal val="0"/>
                                          </p:val>
                                        </p:tav>
                                        <p:tav tm="100000">
                                          <p:val>
                                            <p:strVal val="#ppt_h"/>
                                          </p:val>
                                        </p:tav>
                                      </p:tavLst>
                                    </p:anim>
                                    <p:animEffect transition="in" filter="fade">
                                      <p:cBhvr>
                                        <p:cTn id="34" dur="500"/>
                                        <p:tgtEl>
                                          <p:spTgt spid="410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4102"/>
                                        </p:tgtEl>
                                        <p:attrNameLst>
                                          <p:attrName>style.visibility</p:attrName>
                                        </p:attrNameLst>
                                      </p:cBhvr>
                                      <p:to>
                                        <p:strVal val="visible"/>
                                      </p:to>
                                    </p:set>
                                    <p:anim calcmode="lin" valueType="num">
                                      <p:cBhvr>
                                        <p:cTn id="68" dur="500" fill="hold"/>
                                        <p:tgtEl>
                                          <p:spTgt spid="4102"/>
                                        </p:tgtEl>
                                        <p:attrNameLst>
                                          <p:attrName>ppt_w</p:attrName>
                                        </p:attrNameLst>
                                      </p:cBhvr>
                                      <p:tavLst>
                                        <p:tav tm="0">
                                          <p:val>
                                            <p:fltVal val="0"/>
                                          </p:val>
                                        </p:tav>
                                        <p:tav tm="100000">
                                          <p:val>
                                            <p:strVal val="#ppt_w"/>
                                          </p:val>
                                        </p:tav>
                                      </p:tavLst>
                                    </p:anim>
                                    <p:anim calcmode="lin" valueType="num">
                                      <p:cBhvr>
                                        <p:cTn id="69" dur="500" fill="hold"/>
                                        <p:tgtEl>
                                          <p:spTgt spid="4102"/>
                                        </p:tgtEl>
                                        <p:attrNameLst>
                                          <p:attrName>ppt_h</p:attrName>
                                        </p:attrNameLst>
                                      </p:cBhvr>
                                      <p:tavLst>
                                        <p:tav tm="0">
                                          <p:val>
                                            <p:fltVal val="0"/>
                                          </p:val>
                                        </p:tav>
                                        <p:tav tm="100000">
                                          <p:val>
                                            <p:strVal val="#ppt_h"/>
                                          </p:val>
                                        </p:tav>
                                      </p:tavLst>
                                    </p:anim>
                                    <p:animEffect transition="in" filter="fade">
                                      <p:cBhvr>
                                        <p:cTn id="70" dur="500"/>
                                        <p:tgtEl>
                                          <p:spTgt spid="410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3314"/>
                                        </p:tgtEl>
                                        <p:attrNameLst>
                                          <p:attrName>style.visibility</p:attrName>
                                        </p:attrNameLst>
                                      </p:cBhvr>
                                      <p:to>
                                        <p:strVal val="visible"/>
                                      </p:to>
                                    </p:set>
                                    <p:animEffect transition="in" filter="barn(inVertical)">
                                      <p:cBhvr>
                                        <p:cTn id="80" dur="500"/>
                                        <p:tgtEl>
                                          <p:spTgt spid="13314"/>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randombar(horizontal)">
                                      <p:cBhvr>
                                        <p:cTn id="88" dur="500"/>
                                        <p:tgtEl>
                                          <p:spTgt spid="2"/>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randombar(horizontal)">
                                      <p:cBhvr>
                                        <p:cTn id="93" dur="500"/>
                                        <p:tgtEl>
                                          <p:spTgt spid="6"/>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randombar(horizontal)">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5" grpId="0"/>
      <p:bldP spid="14" grpId="0"/>
      <p:bldP spid="17" grpId="0"/>
      <p:bldP spid="20" grpId="0"/>
      <p:bldP spid="22" grpId="0"/>
      <p:bldP spid="9" grpId="0"/>
    </p:bldLst>
  </p:timing>
  <p:extLst mod="1">
    <p:ext uri="{E180D4A7-C9FB-4DFB-919C-405C955672EB}">
      <p14:showEvtLst xmlns:p14="http://schemas.microsoft.com/office/powerpoint/2010/main">
        <p14:playEvt time="3134" objId="3"/>
        <p14:stopEvt time="37002" objId="3"/>
        <p14:playEvt time="37146" objId="11"/>
        <p14:stopEvt time="43789" objId="11"/>
      </p14:showEvtLst>
    </p:ext>
  </p:extLs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テキスト ボックス 13"/>
          <p:cNvSpPr txBox="1"/>
          <p:nvPr/>
        </p:nvSpPr>
        <p:spPr>
          <a:xfrm>
            <a:off x="3203848" y="4450333"/>
            <a:ext cx="3240360" cy="737381"/>
          </a:xfrm>
          <a:prstGeom prst="rect">
            <a:avLst/>
          </a:prstGeom>
          <a:noFill/>
        </p:spPr>
        <p:txBody>
          <a:bodyPr wrap="square" rtlCol="0">
            <a:spAutoFit/>
          </a:bodyPr>
          <a:lstStyle/>
          <a:p>
            <a:pPr>
              <a:lnSpc>
                <a:spcPts val="2600"/>
              </a:lnSpc>
            </a:pPr>
            <a:r>
              <a:rPr lang="ja-JP" altLang="en-US" sz="1700" dirty="0" smtClean="0">
                <a:latin typeface="HGPｺﾞｼｯｸE" panose="020B0900000000000000" pitchFamily="50" charset="-128"/>
                <a:ea typeface="HGPｺﾞｼｯｸE" panose="020B0900000000000000" pitchFamily="50" charset="-128"/>
              </a:rPr>
              <a:t>対象外</a:t>
            </a:r>
            <a:r>
              <a:rPr lang="ja-JP" altLang="en-US" sz="1700" dirty="0">
                <a:latin typeface="HGPｺﾞｼｯｸE" panose="020B0900000000000000" pitchFamily="50" charset="-128"/>
                <a:ea typeface="HGPｺﾞｼｯｸE" panose="020B0900000000000000" pitchFamily="50" charset="-128"/>
              </a:rPr>
              <a:t>になっています。</a:t>
            </a:r>
          </a:p>
          <a:p>
            <a:pPr>
              <a:lnSpc>
                <a:spcPct val="150000"/>
              </a:lnSpc>
            </a:pPr>
            <a:endParaRPr lang="ja-JP" altLang="en-US" sz="1600" dirty="0">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22" name="テキスト ボックス 21"/>
          <p:cNvSpPr txBox="1"/>
          <p:nvPr/>
        </p:nvSpPr>
        <p:spPr>
          <a:xfrm>
            <a:off x="3203848" y="1772816"/>
            <a:ext cx="3240360" cy="425758"/>
          </a:xfrm>
          <a:prstGeom prst="rect">
            <a:avLst/>
          </a:prstGeom>
          <a:noFill/>
        </p:spPr>
        <p:txBody>
          <a:bodyPr wrap="square" rtlCol="0">
            <a:spAutoFit/>
          </a:bodyPr>
          <a:lstStyle/>
          <a:p>
            <a:pPr>
              <a:lnSpc>
                <a:spcPts val="2600"/>
              </a:lnSpc>
            </a:pPr>
            <a:r>
              <a:rPr lang="ja-JP" altLang="en-US" sz="1700" dirty="0">
                <a:latin typeface="HGPｺﾞｼｯｸE" panose="020B0900000000000000" pitchFamily="50" charset="-128"/>
                <a:ea typeface="HGPｺﾞｼｯｸE" panose="020B0900000000000000" pitchFamily="50" charset="-128"/>
              </a:rPr>
              <a:t>自ら店に出向いての購入や</a:t>
            </a:r>
            <a:r>
              <a:rPr lang="ja-JP" altLang="en-US" sz="1700" dirty="0" smtClean="0">
                <a:latin typeface="HGPｺﾞｼｯｸE" panose="020B0900000000000000" pitchFamily="50" charset="-128"/>
                <a:ea typeface="HGPｺﾞｼｯｸE" panose="020B0900000000000000" pitchFamily="50" charset="-128"/>
              </a:rPr>
              <a:t>、</a:t>
            </a:r>
            <a:endParaRPr lang="ja-JP" altLang="en-US" sz="1700" dirty="0">
              <a:latin typeface="HGPｺﾞｼｯｸE" panose="020B0900000000000000" pitchFamily="50" charset="-128"/>
              <a:ea typeface="HGPｺﾞｼｯｸE" panose="020B0900000000000000" pitchFamily="50" charset="-128"/>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4" y="476672"/>
            <a:ext cx="82550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a:off x="596440" y="2204863"/>
            <a:ext cx="2304256" cy="2982851"/>
            <a:chOff x="596440" y="2204863"/>
            <a:chExt cx="2304256" cy="2982851"/>
          </a:xfrm>
        </p:grpSpPr>
        <p:sp>
          <p:nvSpPr>
            <p:cNvPr id="2" name="円/楕円 1"/>
            <p:cNvSpPr/>
            <p:nvPr/>
          </p:nvSpPr>
          <p:spPr>
            <a:xfrm>
              <a:off x="596440" y="2204863"/>
              <a:ext cx="2304256" cy="223232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62429" y="2424177"/>
              <a:ext cx="2066259" cy="1220847"/>
            </a:xfrm>
            <a:prstGeom prst="rect">
              <a:avLst/>
            </a:prstGeom>
          </p:spPr>
          <p:txBody>
            <a:bodyPr wrap="square">
              <a:spAutoFit/>
            </a:bodyPr>
            <a:lstStyle/>
            <a:p>
              <a:pPr algn="ctr">
                <a:lnSpc>
                  <a:spcPts val="2200"/>
                </a:lnSpc>
              </a:pPr>
              <a:r>
                <a:rPr lang="ja-JP" altLang="en-US" sz="1300" dirty="0">
                  <a:latin typeface="HGPｺﾞｼｯｸE" panose="020B0900000000000000" pitchFamily="50" charset="-128"/>
                  <a:ea typeface="HGPｺﾞｼｯｸE" panose="020B0900000000000000" pitchFamily="50" charset="-128"/>
                </a:rPr>
                <a:t>どうして</a:t>
              </a:r>
              <a:r>
                <a:rPr lang="ja-JP" altLang="en-US" sz="1300" dirty="0" smtClean="0">
                  <a:latin typeface="HGPｺﾞｼｯｸE" panose="020B0900000000000000" pitchFamily="50" charset="-128"/>
                  <a:ea typeface="HGPｺﾞｼｯｸE" panose="020B0900000000000000" pitchFamily="50" charset="-128"/>
                </a:rPr>
                <a:t>、</a:t>
              </a:r>
            </a:p>
            <a:p>
              <a:pPr algn="ctr">
                <a:lnSpc>
                  <a:spcPts val="2200"/>
                </a:lnSpc>
              </a:pPr>
              <a:r>
                <a:rPr lang="ja-JP" altLang="en-US" sz="1300" dirty="0" smtClean="0">
                  <a:latin typeface="HGPｺﾞｼｯｸE" panose="020B0900000000000000" pitchFamily="50" charset="-128"/>
                  <a:ea typeface="HGPｺﾞｼｯｸE" panose="020B0900000000000000" pitchFamily="50" charset="-128"/>
                </a:rPr>
                <a:t>店舗</a:t>
              </a:r>
              <a:r>
                <a:rPr lang="ja-JP" altLang="en-US" sz="1300" dirty="0">
                  <a:latin typeface="HGPｺﾞｼｯｸE" panose="020B0900000000000000" pitchFamily="50" charset="-128"/>
                  <a:ea typeface="HGPｺﾞｼｯｸE" panose="020B0900000000000000" pitchFamily="50" charset="-128"/>
                </a:rPr>
                <a:t>販売</a:t>
              </a:r>
              <a:r>
                <a:rPr lang="ja-JP" altLang="en-US" sz="1300" dirty="0" smtClean="0">
                  <a:latin typeface="HGPｺﾞｼｯｸE" panose="020B0900000000000000" pitchFamily="50" charset="-128"/>
                  <a:ea typeface="HGPｺﾞｼｯｸE" panose="020B0900000000000000" pitchFamily="50" charset="-128"/>
                </a:rPr>
                <a:t>と通信</a:t>
              </a:r>
              <a:r>
                <a:rPr lang="ja-JP" altLang="en-US" sz="1300" dirty="0">
                  <a:latin typeface="HGPｺﾞｼｯｸE" panose="020B0900000000000000" pitchFamily="50" charset="-128"/>
                  <a:ea typeface="HGPｺﾞｼｯｸE" panose="020B0900000000000000" pitchFamily="50" charset="-128"/>
                </a:rPr>
                <a:t>販売は</a:t>
              </a:r>
              <a:r>
                <a:rPr lang="ja-JP" altLang="en-US" sz="1300" dirty="0" smtClean="0">
                  <a:latin typeface="HGPｺﾞｼｯｸE" panose="020B0900000000000000" pitchFamily="50" charset="-128"/>
                  <a:ea typeface="HGPｺﾞｼｯｸE" panose="020B0900000000000000" pitchFamily="50" charset="-128"/>
                </a:rPr>
                <a:t>、</a:t>
              </a:r>
            </a:p>
            <a:p>
              <a:pPr algn="ctr">
                <a:lnSpc>
                  <a:spcPts val="2200"/>
                </a:lnSpc>
              </a:pPr>
              <a:r>
                <a:rPr lang="ja-JP" altLang="en-US" sz="1300" dirty="0" smtClean="0">
                  <a:latin typeface="HGPｺﾞｼｯｸE" panose="020B0900000000000000" pitchFamily="50" charset="-128"/>
                  <a:ea typeface="HGPｺﾞｼｯｸE" panose="020B0900000000000000" pitchFamily="50" charset="-128"/>
                </a:rPr>
                <a:t>クーリング</a:t>
              </a:r>
              <a:r>
                <a:rPr lang="ja-JP" altLang="en-US" sz="1300" dirty="0">
                  <a:latin typeface="HGPｺﾞｼｯｸE" panose="020B0900000000000000" pitchFamily="50" charset="-128"/>
                  <a:ea typeface="HGPｺﾞｼｯｸE" panose="020B0900000000000000" pitchFamily="50" charset="-128"/>
                </a:rPr>
                <a:t>・オフ</a:t>
              </a:r>
              <a:r>
                <a:rPr lang="ja-JP" altLang="en-US" sz="1300" dirty="0" smtClean="0">
                  <a:latin typeface="HGPｺﾞｼｯｸE" panose="020B0900000000000000" pitchFamily="50" charset="-128"/>
                  <a:ea typeface="HGPｺﾞｼｯｸE" panose="020B0900000000000000" pitchFamily="50" charset="-128"/>
                </a:rPr>
                <a:t>が</a:t>
              </a:r>
            </a:p>
            <a:p>
              <a:pPr algn="ctr">
                <a:lnSpc>
                  <a:spcPts val="2200"/>
                </a:lnSpc>
              </a:pPr>
              <a:r>
                <a:rPr lang="ja-JP" altLang="en-US" sz="1300" dirty="0" smtClean="0">
                  <a:latin typeface="HGPｺﾞｼｯｸE" panose="020B0900000000000000" pitchFamily="50" charset="-128"/>
                  <a:ea typeface="HGPｺﾞｼｯｸE" panose="020B0900000000000000" pitchFamily="50" charset="-128"/>
                </a:rPr>
                <a:t>できない</a:t>
              </a:r>
              <a:r>
                <a:rPr lang="ja-JP" altLang="en-US" sz="1300" dirty="0">
                  <a:latin typeface="HGPｺﾞｼｯｸE" panose="020B0900000000000000" pitchFamily="50" charset="-128"/>
                  <a:ea typeface="HGPｺﾞｼｯｸE" panose="020B0900000000000000" pitchFamily="50" charset="-128"/>
                </a:rPr>
                <a:t>の？</a:t>
              </a:r>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400" y="3777293"/>
              <a:ext cx="1671070" cy="141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1899" y="1063466"/>
            <a:ext cx="2151266" cy="2016000"/>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7375" y="3348503"/>
            <a:ext cx="1837731" cy="2268000"/>
          </a:xfrm>
          <a:prstGeom prst="rect">
            <a:avLst/>
          </a:prstGeom>
        </p:spPr>
      </p:pic>
      <p:sp>
        <p:nvSpPr>
          <p:cNvPr id="10" name="テキスト ボックス 9"/>
          <p:cNvSpPr txBox="1"/>
          <p:nvPr/>
        </p:nvSpPr>
        <p:spPr>
          <a:xfrm>
            <a:off x="3203848" y="2275418"/>
            <a:ext cx="3240360" cy="759182"/>
          </a:xfrm>
          <a:prstGeom prst="rect">
            <a:avLst/>
          </a:prstGeom>
          <a:noFill/>
        </p:spPr>
        <p:txBody>
          <a:bodyPr wrap="square" rtlCol="0">
            <a:spAutoFit/>
          </a:bodyPr>
          <a:lstStyle/>
          <a:p>
            <a:pPr>
              <a:lnSpc>
                <a:spcPts val="2600"/>
              </a:lnSpc>
            </a:pPr>
            <a:r>
              <a:rPr lang="ja-JP" altLang="en-US" sz="1700" dirty="0" smtClean="0">
                <a:latin typeface="HGPｺﾞｼｯｸE" panose="020B0900000000000000" pitchFamily="50" charset="-128"/>
                <a:ea typeface="HGPｺﾞｼｯｸE" panose="020B0900000000000000" pitchFamily="50" charset="-128"/>
              </a:rPr>
              <a:t>カタログ</a:t>
            </a:r>
            <a:r>
              <a:rPr lang="ja-JP" altLang="en-US" sz="1700" dirty="0">
                <a:latin typeface="HGPｺﾞｼｯｸE" panose="020B0900000000000000" pitchFamily="50" charset="-128"/>
                <a:ea typeface="HGPｺﾞｼｯｸE" panose="020B0900000000000000" pitchFamily="50" charset="-128"/>
              </a:rPr>
              <a:t>やネット</a:t>
            </a:r>
            <a:r>
              <a:rPr lang="ja-JP" altLang="en-US" sz="1700" dirty="0" smtClean="0">
                <a:latin typeface="HGPｺﾞｼｯｸE" panose="020B0900000000000000" pitchFamily="50" charset="-128"/>
                <a:ea typeface="HGPｺﾞｼｯｸE" panose="020B0900000000000000" pitchFamily="50" charset="-128"/>
              </a:rPr>
              <a:t>の</a:t>
            </a:r>
          </a:p>
          <a:p>
            <a:pPr>
              <a:lnSpc>
                <a:spcPts val="2600"/>
              </a:lnSpc>
            </a:pPr>
            <a:r>
              <a:rPr lang="ja-JP" altLang="en-US" sz="1700" dirty="0" smtClean="0">
                <a:latin typeface="HGPｺﾞｼｯｸE" panose="020B0900000000000000" pitchFamily="50" charset="-128"/>
                <a:ea typeface="HGPｺﾞｼｯｸE" panose="020B0900000000000000" pitchFamily="50" charset="-128"/>
              </a:rPr>
              <a:t>画面</a:t>
            </a:r>
            <a:r>
              <a:rPr lang="ja-JP" altLang="en-US" sz="1700" dirty="0">
                <a:latin typeface="HGPｺﾞｼｯｸE" panose="020B0900000000000000" pitchFamily="50" charset="-128"/>
                <a:ea typeface="HGPｺﾞｼｯｸE" panose="020B0900000000000000" pitchFamily="50" charset="-128"/>
              </a:rPr>
              <a:t>を見て</a:t>
            </a:r>
            <a:r>
              <a:rPr lang="ja-JP" altLang="en-US" sz="1700" dirty="0" smtClean="0">
                <a:latin typeface="HGPｺﾞｼｯｸE" panose="020B0900000000000000" pitchFamily="50" charset="-128"/>
                <a:ea typeface="HGPｺﾞｼｯｸE" panose="020B0900000000000000" pitchFamily="50" charset="-128"/>
              </a:rPr>
              <a:t>申込む通信</a:t>
            </a:r>
            <a:r>
              <a:rPr lang="ja-JP" altLang="en-US" sz="1700" dirty="0">
                <a:latin typeface="HGPｺﾞｼｯｸE" panose="020B0900000000000000" pitchFamily="50" charset="-128"/>
                <a:ea typeface="HGPｺﾞｼｯｸE" panose="020B0900000000000000" pitchFamily="50" charset="-128"/>
              </a:rPr>
              <a:t>販売は</a:t>
            </a:r>
            <a:r>
              <a:rPr lang="ja-JP" altLang="en-US" sz="1700" dirty="0" smtClean="0">
                <a:latin typeface="HGPｺﾞｼｯｸE" panose="020B0900000000000000" pitchFamily="50" charset="-128"/>
                <a:ea typeface="HGPｺﾞｼｯｸE" panose="020B0900000000000000" pitchFamily="50" charset="-128"/>
              </a:rPr>
              <a:t>、</a:t>
            </a:r>
            <a:endParaRPr lang="ja-JP" altLang="en-US" sz="1700" dirty="0">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3203848" y="3172420"/>
            <a:ext cx="3240360" cy="1092607"/>
          </a:xfrm>
          <a:prstGeom prst="rect">
            <a:avLst/>
          </a:prstGeom>
          <a:noFill/>
        </p:spPr>
        <p:txBody>
          <a:bodyPr wrap="square" rtlCol="0">
            <a:spAutoFit/>
          </a:bodyPr>
          <a:lstStyle/>
          <a:p>
            <a:pPr>
              <a:lnSpc>
                <a:spcPts val="2600"/>
              </a:lnSpc>
            </a:pPr>
            <a:r>
              <a:rPr lang="ja-JP" altLang="en-US" sz="1700" dirty="0" smtClean="0">
                <a:latin typeface="HGPｺﾞｼｯｸE" panose="020B0900000000000000" pitchFamily="50" charset="-128"/>
                <a:ea typeface="HGPｺﾞｼｯｸE" panose="020B0900000000000000" pitchFamily="50" charset="-128"/>
              </a:rPr>
              <a:t>じっくり</a:t>
            </a:r>
            <a:r>
              <a:rPr lang="ja-JP" altLang="en-US" sz="1700" dirty="0">
                <a:latin typeface="HGPｺﾞｼｯｸE" panose="020B0900000000000000" pitchFamily="50" charset="-128"/>
                <a:ea typeface="HGPｺﾞｼｯｸE" panose="020B0900000000000000" pitchFamily="50" charset="-128"/>
              </a:rPr>
              <a:t>考えて</a:t>
            </a:r>
            <a:r>
              <a:rPr lang="ja-JP" altLang="en-US" sz="1700" dirty="0" smtClean="0">
                <a:latin typeface="HGPｺﾞｼｯｸE" panose="020B0900000000000000" pitchFamily="50" charset="-128"/>
                <a:ea typeface="HGPｺﾞｼｯｸE" panose="020B0900000000000000" pitchFamily="50" charset="-128"/>
              </a:rPr>
              <a:t>から</a:t>
            </a:r>
          </a:p>
          <a:p>
            <a:pPr>
              <a:lnSpc>
                <a:spcPts val="2600"/>
              </a:lnSpc>
            </a:pPr>
            <a:r>
              <a:rPr lang="ja-JP" altLang="en-US" sz="1700" dirty="0" smtClean="0">
                <a:latin typeface="HGPｺﾞｼｯｸE" panose="020B0900000000000000" pitchFamily="50" charset="-128"/>
                <a:ea typeface="HGPｺﾞｼｯｸE" panose="020B0900000000000000" pitchFamily="50" charset="-128"/>
              </a:rPr>
              <a:t>契約</a:t>
            </a:r>
            <a:r>
              <a:rPr lang="ja-JP" altLang="en-US" sz="1700" dirty="0">
                <a:latin typeface="HGPｺﾞｼｯｸE" panose="020B0900000000000000" pitchFamily="50" charset="-128"/>
                <a:ea typeface="HGPｺﾞｼｯｸE" panose="020B0900000000000000" pitchFamily="50" charset="-128"/>
              </a:rPr>
              <a:t>をするか</a:t>
            </a:r>
            <a:r>
              <a:rPr lang="ja-JP" altLang="en-US" sz="1700" dirty="0" smtClean="0">
                <a:latin typeface="HGPｺﾞｼｯｸE" panose="020B0900000000000000" pitchFamily="50" charset="-128"/>
                <a:ea typeface="HGPｺﾞｼｯｸE" panose="020B0900000000000000" pitchFamily="50" charset="-128"/>
              </a:rPr>
              <a:t>どうか</a:t>
            </a:r>
          </a:p>
          <a:p>
            <a:pPr>
              <a:lnSpc>
                <a:spcPts val="2600"/>
              </a:lnSpc>
            </a:pPr>
            <a:r>
              <a:rPr lang="ja-JP" altLang="en-US" sz="1700" dirty="0" smtClean="0">
                <a:latin typeface="HGPｺﾞｼｯｸE" panose="020B0900000000000000" pitchFamily="50" charset="-128"/>
                <a:ea typeface="HGPｺﾞｼｯｸE" panose="020B0900000000000000" pitchFamily="50" charset="-128"/>
              </a:rPr>
              <a:t>決める</a:t>
            </a:r>
            <a:r>
              <a:rPr lang="ja-JP" altLang="en-US" sz="1700" dirty="0">
                <a:latin typeface="HGPｺﾞｼｯｸE" panose="020B0900000000000000" pitchFamily="50" charset="-128"/>
                <a:ea typeface="HGPｺﾞｼｯｸE" panose="020B0900000000000000" pitchFamily="50" charset="-128"/>
              </a:rPr>
              <a:t>ことができる</a:t>
            </a:r>
            <a:r>
              <a:rPr lang="ja-JP" altLang="en-US" sz="1700" dirty="0" smtClean="0">
                <a:latin typeface="HGPｺﾞｼｯｸE" panose="020B0900000000000000" pitchFamily="50" charset="-128"/>
                <a:ea typeface="HGPｺﾞｼｯｸE" panose="020B0900000000000000" pitchFamily="50" charset="-128"/>
              </a:rPr>
              <a:t>ので</a:t>
            </a:r>
          </a:p>
        </p:txBody>
      </p:sp>
    </p:spTree>
    <p:custDataLst>
      <p:tags r:id="rId1"/>
    </p:custDataLst>
    <p:extLst>
      <p:ext uri="{BB962C8B-B14F-4D97-AF65-F5344CB8AC3E}">
        <p14:creationId xmlns:p14="http://schemas.microsoft.com/office/powerpoint/2010/main" val="81665692"/>
      </p:ext>
    </p:extLst>
  </p:cSld>
  <p:clrMapOvr>
    <a:masterClrMapping/>
  </p:clrMapOvr>
  <mc:AlternateContent xmlns:mc="http://schemas.openxmlformats.org/markup-compatibility/2006" xmlns:p14="http://schemas.microsoft.com/office/powerpoint/2010/main">
    <mc:Choice Requires="p14">
      <p:transition spd="slow" p14:dur="2000" advTm="29994"/>
    </mc:Choice>
    <mc:Fallback xmlns="">
      <p:transition spd="slow" advTm="29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0" grpId="0"/>
      <p:bldP spid="11" grpId="0"/>
    </p:bldLst>
  </p:timing>
  <p:extLst mod="1">
    <p:ext uri="{E180D4A7-C9FB-4DFB-919C-405C955672EB}">
      <p14:showEvtLst xmlns:p14="http://schemas.microsoft.com/office/powerpoint/2010/main">
        <p14:playEvt time="1354" objId="8"/>
        <p14:stopEvt time="9939" objId="8"/>
        <p14:playEvt time="10826" objId="9"/>
        <p14:stopEvt time="26632" objId="9"/>
      </p14:showEvtLst>
    </p:ext>
  </p:extLs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025080"/>
            <a:ext cx="7475485" cy="2124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6" name="タイトル 5"/>
          <p:cNvSpPr>
            <a:spLocks noGrp="1"/>
          </p:cNvSpPr>
          <p:nvPr>
            <p:ph type="ctrTitle"/>
          </p:nvPr>
        </p:nvSpPr>
        <p:spPr>
          <a:xfrm>
            <a:off x="1979712" y="2778497"/>
            <a:ext cx="5614392" cy="1082551"/>
          </a:xfrm>
        </p:spPr>
        <p:txBody>
          <a:bodyPr>
            <a:noAutofit/>
          </a:bodyPr>
          <a:lstStyle/>
          <a:p>
            <a:r>
              <a:rPr lang="ja-JP" altLang="en-US"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契約</a:t>
            </a:r>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と</a:t>
            </a:r>
            <a:r>
              <a:rPr lang="ja-JP" altLang="en-US"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は？</a:t>
            </a:r>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r>
            <a:b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endParaRPr kumimoji="1"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8794" y="3157908"/>
            <a:ext cx="2623080" cy="291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38240642"/>
      </p:ext>
    </p:extLst>
  </p:cSld>
  <p:clrMapOvr>
    <a:masterClrMapping/>
  </p:clrMapOvr>
  <mc:AlternateContent xmlns:mc="http://schemas.openxmlformats.org/markup-compatibility/2006" xmlns:p14="http://schemas.microsoft.com/office/powerpoint/2010/main">
    <mc:Choice Requires="p14">
      <p:transition spd="slow" p14:dur="2000" advTm="7272"/>
    </mc:Choice>
    <mc:Fallback xmlns="">
      <p:transition spd="slow" advTm="7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1211" objId="2"/>
        <p14:pauseEvt time="7272" objId="2"/>
        <p14:stopEvt time="7272"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57" y="2031405"/>
            <a:ext cx="7475485" cy="2124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33" y="414834"/>
            <a:ext cx="1275782" cy="468000"/>
          </a:xfrm>
          <a:prstGeom prst="rect">
            <a:avLst/>
          </a:prstGeom>
        </p:spPr>
      </p:pic>
      <p:sp>
        <p:nvSpPr>
          <p:cNvPr id="6" name="タイトル 5"/>
          <p:cNvSpPr>
            <a:spLocks noGrp="1"/>
          </p:cNvSpPr>
          <p:nvPr>
            <p:ph type="ctrTitle"/>
          </p:nvPr>
        </p:nvSpPr>
        <p:spPr>
          <a:xfrm>
            <a:off x="3419872" y="2492896"/>
            <a:ext cx="4320480" cy="1082551"/>
          </a:xfrm>
        </p:spPr>
        <p:txBody>
          <a:bodyPr>
            <a:noAutofit/>
          </a:bodyPr>
          <a:lstStyle/>
          <a:p>
            <a:pPr algn="l"/>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どこに</a:t>
            </a:r>
            <a:r>
              <a:rPr lang="ja-JP" altLang="en-US"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相談したら</a:t>
            </a:r>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よいの？</a:t>
            </a: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6662" y="3212976"/>
            <a:ext cx="2623080" cy="291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1443420"/>
      </p:ext>
    </p:extLst>
  </p:cSld>
  <p:clrMapOvr>
    <a:masterClrMapping/>
  </p:clrMapOvr>
  <mc:AlternateContent xmlns:mc="http://schemas.openxmlformats.org/markup-compatibility/2006" xmlns:p14="http://schemas.microsoft.com/office/powerpoint/2010/main">
    <mc:Choice Requires="p14">
      <p:transition spd="slow" p14:dur="2000" advTm="8469"/>
    </mc:Choice>
    <mc:Fallback xmlns="">
      <p:transition spd="slow" advTm="8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2183" objId="7"/>
        <p14:stopEvt time="6184" objId="7"/>
      </p14:showEvtLst>
    </p:ext>
  </p:extLs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正方形/長方形 12"/>
          <p:cNvSpPr/>
          <p:nvPr/>
        </p:nvSpPr>
        <p:spPr>
          <a:xfrm>
            <a:off x="4355976" y="2917822"/>
            <a:ext cx="3960440" cy="218266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7" name="角丸四角形 6"/>
          <p:cNvSpPr/>
          <p:nvPr/>
        </p:nvSpPr>
        <p:spPr>
          <a:xfrm>
            <a:off x="553292" y="620688"/>
            <a:ext cx="8091911" cy="5452830"/>
          </a:xfrm>
          <a:prstGeom prst="roundRect">
            <a:avLst>
              <a:gd name="adj" fmla="val 360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3" y="332928"/>
            <a:ext cx="2030590" cy="2232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8" name="テキスト ボックス 17"/>
          <p:cNvSpPr txBox="1"/>
          <p:nvPr/>
        </p:nvSpPr>
        <p:spPr>
          <a:xfrm>
            <a:off x="899592" y="2600174"/>
            <a:ext cx="3144346" cy="1887696"/>
          </a:xfrm>
          <a:prstGeom prst="rect">
            <a:avLst/>
          </a:prstGeom>
          <a:noFill/>
        </p:spPr>
        <p:txBody>
          <a:bodyPr wrap="square" rtlCol="0">
            <a:spAutoFit/>
          </a:bodyPr>
          <a:lstStyle/>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商品の購入やサービスの利用に関する契約トラブルや</a:t>
            </a:r>
            <a:r>
              <a:rPr lang="ja-JP" altLang="en-US" sz="1600" dirty="0" smtClean="0">
                <a:solidFill>
                  <a:srgbClr val="996633"/>
                </a:solidFill>
                <a:latin typeface="HGPｺﾞｼｯｸE" panose="020B0900000000000000" pitchFamily="50" charset="-128"/>
                <a:ea typeface="HGPｺﾞｼｯｸE" panose="020B0900000000000000" pitchFamily="50" charset="-128"/>
              </a:rPr>
              <a:t>、</a:t>
            </a:r>
          </a:p>
          <a:p>
            <a:pPr>
              <a:lnSpc>
                <a:spcPts val="28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モバイルバッテリー</a:t>
            </a:r>
            <a:r>
              <a:rPr lang="ja-JP" altLang="en-US" sz="1600" dirty="0">
                <a:solidFill>
                  <a:srgbClr val="996633"/>
                </a:solidFill>
                <a:latin typeface="HGPｺﾞｼｯｸE" panose="020B0900000000000000" pitchFamily="50" charset="-128"/>
                <a:ea typeface="HGPｺﾞｼｯｸE" panose="020B0900000000000000" pitchFamily="50" charset="-128"/>
              </a:rPr>
              <a:t>が発火</a:t>
            </a:r>
            <a:r>
              <a:rPr lang="ja-JP" altLang="en-US" sz="1600" dirty="0" smtClean="0">
                <a:solidFill>
                  <a:srgbClr val="996633"/>
                </a:solidFill>
                <a:latin typeface="HGPｺﾞｼｯｸE" panose="020B0900000000000000" pitchFamily="50" charset="-128"/>
                <a:ea typeface="HGPｺﾞｼｯｸE" panose="020B0900000000000000" pitchFamily="50" charset="-128"/>
              </a:rPr>
              <a:t>した</a:t>
            </a:r>
          </a:p>
          <a:p>
            <a:pPr>
              <a:lnSpc>
                <a:spcPts val="28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など</a:t>
            </a:r>
            <a:r>
              <a:rPr lang="ja-JP" altLang="en-US" sz="1600" dirty="0">
                <a:solidFill>
                  <a:srgbClr val="996633"/>
                </a:solidFill>
                <a:latin typeface="HGPｺﾞｼｯｸE" panose="020B0900000000000000" pitchFamily="50" charset="-128"/>
                <a:ea typeface="HGPｺﾞｼｯｸE" panose="020B0900000000000000" pitchFamily="50" charset="-128"/>
              </a:rPr>
              <a:t>製品トラブルに遭ったら</a:t>
            </a:r>
            <a:r>
              <a:rPr lang="ja-JP" altLang="en-US" sz="1600" dirty="0" smtClean="0">
                <a:solidFill>
                  <a:srgbClr val="996633"/>
                </a:solidFill>
                <a:latin typeface="HGPｺﾞｼｯｸE" panose="020B0900000000000000" pitchFamily="50" charset="-128"/>
                <a:ea typeface="HGPｺﾞｼｯｸE" panose="020B0900000000000000" pitchFamily="50" charset="-128"/>
              </a:rPr>
              <a:t>、</a:t>
            </a:r>
          </a:p>
          <a:p>
            <a:pPr>
              <a:lnSpc>
                <a:spcPts val="28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どこ</a:t>
            </a:r>
            <a:r>
              <a:rPr lang="ja-JP" altLang="en-US" sz="1600" dirty="0">
                <a:solidFill>
                  <a:srgbClr val="996633"/>
                </a:solidFill>
                <a:latin typeface="HGPｺﾞｼｯｸE" panose="020B0900000000000000" pitchFamily="50" charset="-128"/>
                <a:ea typeface="HGPｺﾞｼｯｸE" panose="020B0900000000000000" pitchFamily="50" charset="-128"/>
              </a:rPr>
              <a:t>に相談したらよいの？</a:t>
            </a:r>
          </a:p>
        </p:txBody>
      </p:sp>
      <p:sp>
        <p:nvSpPr>
          <p:cNvPr id="5" name="正方形/長方形 4"/>
          <p:cNvSpPr/>
          <p:nvPr/>
        </p:nvSpPr>
        <p:spPr>
          <a:xfrm>
            <a:off x="553292" y="818709"/>
            <a:ext cx="1542410" cy="954107"/>
          </a:xfrm>
          <a:prstGeom prst="rect">
            <a:avLst/>
          </a:prstGeom>
        </p:spPr>
        <p:txBody>
          <a:bodyPr wrap="none">
            <a:spAutoFit/>
          </a:bodyPr>
          <a:lstStyle/>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こんな時</a:t>
            </a:r>
            <a:r>
              <a:rPr lang="ja-JP" altLang="en-US" sz="2800" dirty="0" smtClean="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a:t>
            </a:r>
          </a:p>
          <a:p>
            <a:r>
              <a:rPr lang="ja-JP" altLang="en-US" sz="2800" dirty="0" smtClean="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どう</a:t>
            </a:r>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する？</a:t>
            </a:r>
          </a:p>
        </p:txBody>
      </p:sp>
      <p:sp>
        <p:nvSpPr>
          <p:cNvPr id="9" name="正方形/長方形 8"/>
          <p:cNvSpPr/>
          <p:nvPr/>
        </p:nvSpPr>
        <p:spPr>
          <a:xfrm>
            <a:off x="4644008" y="3140968"/>
            <a:ext cx="3744416" cy="1759456"/>
          </a:xfrm>
          <a:prstGeom prst="rect">
            <a:avLst/>
          </a:prstGeom>
        </p:spPr>
        <p:txBody>
          <a:bodyPr wrap="square">
            <a:spAutoFit/>
          </a:bodyPr>
          <a:lstStyle/>
          <a:p>
            <a:pPr>
              <a:lnSpc>
                <a:spcPts val="2600"/>
              </a:lnSpc>
            </a:pPr>
            <a:r>
              <a:rPr lang="ja-JP" altLang="en-US" sz="2000" dirty="0">
                <a:solidFill>
                  <a:srgbClr val="FF0000"/>
                </a:solidFill>
                <a:latin typeface="HGPｺﾞｼｯｸE" panose="020B0900000000000000" pitchFamily="50" charset="-128"/>
                <a:ea typeface="HGPｺﾞｼｯｸE" panose="020B0900000000000000" pitchFamily="50" charset="-128"/>
              </a:rPr>
              <a:t>消費生活</a:t>
            </a:r>
            <a:r>
              <a:rPr lang="ja-JP" altLang="en-US" sz="2000" dirty="0" smtClean="0">
                <a:solidFill>
                  <a:srgbClr val="FF0000"/>
                </a:solidFill>
                <a:latin typeface="HGPｺﾞｼｯｸE" panose="020B0900000000000000" pitchFamily="50" charset="-128"/>
                <a:ea typeface="HGPｺﾞｼｯｸE" panose="020B0900000000000000" pitchFamily="50" charset="-128"/>
              </a:rPr>
              <a:t>センター </a:t>
            </a:r>
            <a:r>
              <a:rPr lang="ja-JP" altLang="en-US" sz="1600" dirty="0" smtClean="0">
                <a:solidFill>
                  <a:schemeClr val="bg1"/>
                </a:solidFill>
                <a:latin typeface="HGPｺﾞｼｯｸE" panose="020B0900000000000000" pitchFamily="50" charset="-128"/>
                <a:ea typeface="HGPｺﾞｼｯｸE" panose="020B0900000000000000" pitchFamily="50" charset="-128"/>
              </a:rPr>
              <a:t>に</a:t>
            </a:r>
          </a:p>
          <a:p>
            <a:pPr>
              <a:lnSpc>
                <a:spcPts val="2600"/>
              </a:lnSpc>
            </a:pPr>
            <a:r>
              <a:rPr lang="ja-JP" altLang="en-US" sz="1600" dirty="0" smtClean="0">
                <a:solidFill>
                  <a:schemeClr val="bg1"/>
                </a:solidFill>
                <a:latin typeface="HGPｺﾞｼｯｸE" panose="020B0900000000000000" pitchFamily="50" charset="-128"/>
                <a:ea typeface="HGPｺﾞｼｯｸE" panose="020B0900000000000000" pitchFamily="50" charset="-128"/>
              </a:rPr>
              <a:t>相談</a:t>
            </a:r>
            <a:r>
              <a:rPr lang="ja-JP" altLang="en-US" sz="1600" dirty="0">
                <a:solidFill>
                  <a:schemeClr val="bg1"/>
                </a:solidFill>
                <a:latin typeface="HGPｺﾞｼｯｸE" panose="020B0900000000000000" pitchFamily="50" charset="-128"/>
                <a:ea typeface="HGPｺﾞｼｯｸE" panose="020B0900000000000000" pitchFamily="50" charset="-128"/>
              </a:rPr>
              <a:t>しましょう。</a:t>
            </a:r>
          </a:p>
          <a:p>
            <a:pPr>
              <a:lnSpc>
                <a:spcPts val="2600"/>
              </a:lnSpc>
            </a:pPr>
            <a:r>
              <a:rPr lang="ja-JP" altLang="en-US" sz="1600" dirty="0">
                <a:solidFill>
                  <a:schemeClr val="bg1"/>
                </a:solidFill>
                <a:latin typeface="HGPｺﾞｼｯｸE" panose="020B0900000000000000" pitchFamily="50" charset="-128"/>
                <a:ea typeface="HGPｺﾞｼｯｸE" panose="020B0900000000000000" pitchFamily="50" charset="-128"/>
              </a:rPr>
              <a:t>全国の都道府県</a:t>
            </a:r>
            <a:r>
              <a:rPr lang="ja-JP" altLang="en-US" sz="1600" dirty="0" smtClean="0">
                <a:solidFill>
                  <a:schemeClr val="bg1"/>
                </a:solidFill>
                <a:latin typeface="HGPｺﾞｼｯｸE" panose="020B0900000000000000" pitchFamily="50" charset="-128"/>
                <a:ea typeface="HGPｺﾞｼｯｸE" panose="020B0900000000000000" pitchFamily="50" charset="-128"/>
              </a:rPr>
              <a:t>や市区</a:t>
            </a:r>
            <a:r>
              <a:rPr lang="ja-JP" altLang="en-US" sz="1600" dirty="0">
                <a:solidFill>
                  <a:schemeClr val="bg1"/>
                </a:solidFill>
                <a:latin typeface="HGPｺﾞｼｯｸE" panose="020B0900000000000000" pitchFamily="50" charset="-128"/>
                <a:ea typeface="HGPｺﾞｼｯｸE" panose="020B0900000000000000" pitchFamily="50" charset="-128"/>
              </a:rPr>
              <a:t>町村にあり</a:t>
            </a:r>
            <a:r>
              <a:rPr lang="ja-JP" altLang="en-US" sz="1600" dirty="0" smtClean="0">
                <a:solidFill>
                  <a:schemeClr val="bg1"/>
                </a:solidFill>
                <a:latin typeface="HGPｺﾞｼｯｸE" panose="020B0900000000000000" pitchFamily="50" charset="-128"/>
                <a:ea typeface="HGPｺﾞｼｯｸE" panose="020B0900000000000000" pitchFamily="50" charset="-128"/>
              </a:rPr>
              <a:t>、</a:t>
            </a:r>
          </a:p>
          <a:p>
            <a:pPr>
              <a:lnSpc>
                <a:spcPts val="2600"/>
              </a:lnSpc>
            </a:pPr>
            <a:r>
              <a:rPr lang="ja-JP" altLang="en-US" sz="1600" dirty="0" smtClean="0">
                <a:solidFill>
                  <a:schemeClr val="bg1"/>
                </a:solidFill>
                <a:latin typeface="HGPｺﾞｼｯｸE" panose="020B0900000000000000" pitchFamily="50" charset="-128"/>
                <a:ea typeface="HGPｺﾞｼｯｸE" panose="020B0900000000000000" pitchFamily="50" charset="-128"/>
              </a:rPr>
              <a:t>地方</a:t>
            </a:r>
            <a:r>
              <a:rPr lang="ja-JP" altLang="en-US" sz="1600" dirty="0">
                <a:solidFill>
                  <a:schemeClr val="bg1"/>
                </a:solidFill>
                <a:latin typeface="HGPｺﾞｼｯｸE" panose="020B0900000000000000" pitchFamily="50" charset="-128"/>
                <a:ea typeface="HGPｺﾞｼｯｸE" panose="020B0900000000000000" pitchFamily="50" charset="-128"/>
              </a:rPr>
              <a:t>公共団体</a:t>
            </a:r>
            <a:r>
              <a:rPr lang="ja-JP" altLang="en-US" sz="1600" dirty="0" smtClean="0">
                <a:solidFill>
                  <a:schemeClr val="bg1"/>
                </a:solidFill>
                <a:latin typeface="HGPｺﾞｼｯｸE" panose="020B0900000000000000" pitchFamily="50" charset="-128"/>
                <a:ea typeface="HGPｺﾞｼｯｸE" panose="020B0900000000000000" pitchFamily="50" charset="-128"/>
              </a:rPr>
              <a:t>が</a:t>
            </a:r>
          </a:p>
          <a:p>
            <a:pPr>
              <a:lnSpc>
                <a:spcPts val="2600"/>
              </a:lnSpc>
            </a:pPr>
            <a:r>
              <a:rPr lang="ja-JP" altLang="en-US" sz="1600" dirty="0" smtClean="0">
                <a:solidFill>
                  <a:schemeClr val="bg1"/>
                </a:solidFill>
                <a:latin typeface="HGPｺﾞｼｯｸE" panose="020B0900000000000000" pitchFamily="50" charset="-128"/>
                <a:ea typeface="HGPｺﾞｼｯｸE" panose="020B0900000000000000" pitchFamily="50" charset="-128"/>
              </a:rPr>
              <a:t>設置</a:t>
            </a:r>
            <a:r>
              <a:rPr lang="ja-JP" altLang="en-US" sz="1600" dirty="0">
                <a:solidFill>
                  <a:schemeClr val="bg1"/>
                </a:solidFill>
                <a:latin typeface="HGPｺﾞｼｯｸE" panose="020B0900000000000000" pitchFamily="50" charset="-128"/>
                <a:ea typeface="HGPｺﾞｼｯｸE" panose="020B0900000000000000" pitchFamily="50" charset="-128"/>
              </a:rPr>
              <a:t>しています。</a:t>
            </a: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987" y="1449875"/>
            <a:ext cx="1582135" cy="1152000"/>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7247" y="1125875"/>
            <a:ext cx="1516649" cy="1476000"/>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9440" y="4218488"/>
            <a:ext cx="1509573" cy="1764000"/>
          </a:xfrm>
          <a:prstGeom prst="rect">
            <a:avLst/>
          </a:prstGeom>
        </p:spPr>
      </p:pic>
    </p:spTree>
    <p:custDataLst>
      <p:tags r:id="rId1"/>
    </p:custDataLst>
    <p:extLst>
      <p:ext uri="{BB962C8B-B14F-4D97-AF65-F5344CB8AC3E}">
        <p14:creationId xmlns:p14="http://schemas.microsoft.com/office/powerpoint/2010/main" val="1232822475"/>
      </p:ext>
    </p:extLst>
  </p:cSld>
  <p:clrMapOvr>
    <a:masterClrMapping/>
  </p:clrMapOvr>
  <mc:AlternateContent xmlns:mc="http://schemas.openxmlformats.org/markup-compatibility/2006" xmlns:p14="http://schemas.microsoft.com/office/powerpoint/2010/main">
    <mc:Choice Requires="p14">
      <p:transition spd="slow" p14:dur="2000" advTm="33767"/>
    </mc:Choice>
    <mc:Fallback xmlns="">
      <p:transition spd="slow" advTm="337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9" grpId="0"/>
    </p:bldLst>
  </p:timing>
  <p:extLst mod="1">
    <p:ext uri="{E180D4A7-C9FB-4DFB-919C-405C955672EB}">
      <p14:showEvtLst xmlns:p14="http://schemas.microsoft.com/office/powerpoint/2010/main">
        <p14:playEvt time="0" objId="3"/>
        <p14:stopEvt time="4702" objId="3"/>
        <p14:playEvt time="4906" objId="6"/>
        <p14:stopEvt time="18769" objId="6"/>
        <p14:playEvt time="19299" objId="8"/>
        <p14:stopEvt time="31480" objId="8"/>
      </p14:showEvtLst>
    </p:ext>
  </p:extLs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角丸四角形 6"/>
          <p:cNvSpPr/>
          <p:nvPr/>
        </p:nvSpPr>
        <p:spPr>
          <a:xfrm>
            <a:off x="553292" y="620688"/>
            <a:ext cx="8091911" cy="5452830"/>
          </a:xfrm>
          <a:prstGeom prst="roundRect">
            <a:avLst>
              <a:gd name="adj" fmla="val 360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3" y="332928"/>
            <a:ext cx="2030590" cy="2232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8" name="テキスト ボックス 17"/>
          <p:cNvSpPr txBox="1"/>
          <p:nvPr/>
        </p:nvSpPr>
        <p:spPr>
          <a:xfrm>
            <a:off x="899592" y="2600174"/>
            <a:ext cx="2880320" cy="1246495"/>
          </a:xfrm>
          <a:prstGeom prst="rect">
            <a:avLst/>
          </a:prstGeom>
          <a:noFill/>
        </p:spPr>
        <p:txBody>
          <a:bodyPr wrap="square" rtlCol="0">
            <a:spAutoFit/>
          </a:bodyPr>
          <a:lstStyle/>
          <a:p>
            <a:pPr>
              <a:lnSpc>
                <a:spcPts val="3000"/>
              </a:lnSpc>
            </a:pPr>
            <a:r>
              <a:rPr lang="ja-JP" altLang="en-US" sz="1600" dirty="0">
                <a:solidFill>
                  <a:srgbClr val="996633"/>
                </a:solidFill>
                <a:latin typeface="HGPｺﾞｼｯｸE" panose="020B0900000000000000" pitchFamily="50" charset="-128"/>
                <a:ea typeface="HGPｺﾞｼｯｸE" panose="020B0900000000000000" pitchFamily="50" charset="-128"/>
              </a:rPr>
              <a:t>消費生活センター</a:t>
            </a:r>
            <a:r>
              <a:rPr lang="ja-JP" altLang="en-US" sz="1600" dirty="0" smtClean="0">
                <a:solidFill>
                  <a:srgbClr val="996633"/>
                </a:solidFill>
                <a:latin typeface="HGPｺﾞｼｯｸE" panose="020B0900000000000000" pitchFamily="50" charset="-128"/>
                <a:ea typeface="HGPｺﾞｼｯｸE" panose="020B0900000000000000" pitchFamily="50" charset="-128"/>
              </a:rPr>
              <a:t>に</a:t>
            </a:r>
          </a:p>
          <a:p>
            <a:pPr>
              <a:lnSpc>
                <a:spcPts val="30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相談したら</a:t>
            </a:r>
          </a:p>
          <a:p>
            <a:pPr>
              <a:lnSpc>
                <a:spcPts val="30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どんな</a:t>
            </a:r>
            <a:r>
              <a:rPr lang="ja-JP" altLang="en-US" sz="1600" dirty="0">
                <a:solidFill>
                  <a:srgbClr val="996633"/>
                </a:solidFill>
                <a:latin typeface="HGPｺﾞｼｯｸE" panose="020B0900000000000000" pitchFamily="50" charset="-128"/>
                <a:ea typeface="HGPｺﾞｼｯｸE" panose="020B0900000000000000" pitchFamily="50" charset="-128"/>
              </a:rPr>
              <a:t>対応をしてくれるの？</a:t>
            </a:r>
          </a:p>
        </p:txBody>
      </p:sp>
      <p:sp>
        <p:nvSpPr>
          <p:cNvPr id="5" name="正方形/長方形 4"/>
          <p:cNvSpPr/>
          <p:nvPr/>
        </p:nvSpPr>
        <p:spPr>
          <a:xfrm>
            <a:off x="553292" y="818709"/>
            <a:ext cx="1542410" cy="954107"/>
          </a:xfrm>
          <a:prstGeom prst="rect">
            <a:avLst/>
          </a:prstGeom>
        </p:spPr>
        <p:txBody>
          <a:bodyPr wrap="none">
            <a:spAutoFit/>
          </a:bodyPr>
          <a:lstStyle/>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こんな時</a:t>
            </a:r>
            <a:r>
              <a:rPr lang="ja-JP" altLang="en-US" sz="2800" dirty="0" smtClean="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a:t>
            </a:r>
          </a:p>
          <a:p>
            <a:r>
              <a:rPr lang="ja-JP" altLang="en-US" sz="2800" dirty="0" smtClean="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どう</a:t>
            </a:r>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する？</a:t>
            </a: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432550"/>
            <a:ext cx="1707427" cy="2988000"/>
          </a:xfrm>
          <a:prstGeom prst="rect">
            <a:avLst/>
          </a:prstGeom>
        </p:spPr>
      </p:pic>
      <p:sp>
        <p:nvSpPr>
          <p:cNvPr id="14" name="正方形/長方形 13"/>
          <p:cNvSpPr/>
          <p:nvPr/>
        </p:nvSpPr>
        <p:spPr>
          <a:xfrm>
            <a:off x="4067944" y="3253720"/>
            <a:ext cx="4104456" cy="1759456"/>
          </a:xfrm>
          <a:prstGeom prst="rect">
            <a:avLst/>
          </a:prstGeom>
        </p:spPr>
        <p:txBody>
          <a:bodyPr wrap="square">
            <a:spAutoFit/>
          </a:bodyPr>
          <a:lstStyle/>
          <a:p>
            <a:pPr>
              <a:lnSpc>
                <a:spcPts val="2600"/>
              </a:lnSpc>
            </a:pPr>
            <a:r>
              <a:rPr lang="ja-JP" altLang="en-US" sz="1600" dirty="0">
                <a:latin typeface="HGPｺﾞｼｯｸE" panose="020B0900000000000000" pitchFamily="50" charset="-128"/>
                <a:ea typeface="HGPｺﾞｼｯｸE" panose="020B0900000000000000" pitchFamily="50" charset="-128"/>
              </a:rPr>
              <a:t>消費生活センター</a:t>
            </a:r>
            <a:r>
              <a:rPr lang="ja-JP" altLang="en-US" sz="1600" dirty="0" smtClean="0">
                <a:latin typeface="HGPｺﾞｼｯｸE" panose="020B0900000000000000" pitchFamily="50" charset="-128"/>
                <a:ea typeface="HGPｺﾞｼｯｸE" panose="020B0900000000000000" pitchFamily="50" charset="-128"/>
              </a:rPr>
              <a:t>に相談</a:t>
            </a:r>
            <a:r>
              <a:rPr lang="ja-JP" altLang="en-US" sz="1600" dirty="0">
                <a:latin typeface="HGPｺﾞｼｯｸE" panose="020B0900000000000000" pitchFamily="50" charset="-128"/>
                <a:ea typeface="HGPｺﾞｼｯｸE" panose="020B0900000000000000" pitchFamily="50" charset="-128"/>
              </a:rPr>
              <a:t>することによって、</a:t>
            </a:r>
          </a:p>
          <a:p>
            <a:pPr>
              <a:lnSpc>
                <a:spcPts val="2600"/>
              </a:lnSpc>
            </a:pPr>
            <a:r>
              <a:rPr lang="ja-JP" altLang="en-US" sz="1600" dirty="0">
                <a:latin typeface="HGPｺﾞｼｯｸE" panose="020B0900000000000000" pitchFamily="50" charset="-128"/>
                <a:ea typeface="HGPｺﾞｼｯｸE" panose="020B0900000000000000" pitchFamily="50" charset="-128"/>
              </a:rPr>
              <a:t>事業者の姿勢が変わったり、</a:t>
            </a:r>
          </a:p>
          <a:p>
            <a:pPr>
              <a:lnSpc>
                <a:spcPts val="2600"/>
              </a:lnSpc>
            </a:pPr>
            <a:r>
              <a:rPr lang="ja-JP" altLang="en-US" sz="1600" dirty="0">
                <a:latin typeface="HGPｺﾞｼｯｸE" panose="020B0900000000000000" pitchFamily="50" charset="-128"/>
                <a:ea typeface="HGPｺﾞｼｯｸE" panose="020B0900000000000000" pitchFamily="50" charset="-128"/>
              </a:rPr>
              <a:t>製品が改良されたり</a:t>
            </a:r>
            <a:r>
              <a:rPr lang="ja-JP" altLang="en-US" sz="1600" dirty="0" smtClean="0">
                <a:latin typeface="HGPｺﾞｼｯｸE" panose="020B0900000000000000" pitchFamily="50" charset="-128"/>
                <a:ea typeface="HGPｺﾞｼｯｸE" panose="020B0900000000000000" pitchFamily="50" charset="-128"/>
              </a:rPr>
              <a:t>、</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法律</a:t>
            </a:r>
            <a:r>
              <a:rPr lang="ja-JP" altLang="en-US" sz="1600" dirty="0">
                <a:latin typeface="HGPｺﾞｼｯｸE" panose="020B0900000000000000" pitchFamily="50" charset="-128"/>
                <a:ea typeface="HGPｺﾞｼｯｸE" panose="020B0900000000000000" pitchFamily="50" charset="-128"/>
              </a:rPr>
              <a:t>改正に</a:t>
            </a:r>
            <a:r>
              <a:rPr lang="ja-JP" altLang="en-US" sz="1600" dirty="0" smtClean="0">
                <a:latin typeface="HGPｺﾞｼｯｸE" panose="020B0900000000000000" pitchFamily="50" charset="-128"/>
                <a:ea typeface="HGPｺﾞｼｯｸE" panose="020B0900000000000000" pitchFamily="50" charset="-128"/>
              </a:rPr>
              <a:t>も</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つながったり</a:t>
            </a:r>
            <a:r>
              <a:rPr lang="ja-JP" altLang="en-US" sz="1600" dirty="0">
                <a:latin typeface="HGPｺﾞｼｯｸE" panose="020B0900000000000000" pitchFamily="50" charset="-128"/>
                <a:ea typeface="HGPｺﾞｼｯｸE" panose="020B0900000000000000" pitchFamily="50" charset="-128"/>
              </a:rPr>
              <a:t>します。</a:t>
            </a:r>
          </a:p>
        </p:txBody>
      </p:sp>
      <p:sp>
        <p:nvSpPr>
          <p:cNvPr id="9" name="正方形/長方形 8"/>
          <p:cNvSpPr/>
          <p:nvPr/>
        </p:nvSpPr>
        <p:spPr>
          <a:xfrm>
            <a:off x="4067944" y="980728"/>
            <a:ext cx="3456384" cy="2092881"/>
          </a:xfrm>
          <a:prstGeom prst="rect">
            <a:avLst/>
          </a:prstGeom>
        </p:spPr>
        <p:txBody>
          <a:bodyPr wrap="square">
            <a:spAutoFit/>
          </a:bodyPr>
          <a:lstStyle/>
          <a:p>
            <a:pPr>
              <a:lnSpc>
                <a:spcPts val="2600"/>
              </a:lnSpc>
            </a:pPr>
            <a:r>
              <a:rPr lang="ja-JP" altLang="en-US" sz="1600" dirty="0">
                <a:latin typeface="HGPｺﾞｼｯｸE" panose="020B0900000000000000" pitchFamily="50" charset="-128"/>
                <a:ea typeface="HGPｺﾞｼｯｸE" panose="020B0900000000000000" pitchFamily="50" charset="-128"/>
              </a:rPr>
              <a:t>消費者関連の法律に</a:t>
            </a:r>
            <a:r>
              <a:rPr lang="ja-JP" altLang="en-US" sz="1600" dirty="0" smtClean="0">
                <a:latin typeface="HGPｺﾞｼｯｸE" panose="020B0900000000000000" pitchFamily="50" charset="-128"/>
                <a:ea typeface="HGPｺﾞｼｯｸE" panose="020B0900000000000000" pitchFamily="50" charset="-128"/>
              </a:rPr>
              <a:t>基づき</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解決</a:t>
            </a:r>
            <a:r>
              <a:rPr lang="ja-JP" altLang="en-US" sz="1600" dirty="0">
                <a:latin typeface="HGPｺﾞｼｯｸE" panose="020B0900000000000000" pitchFamily="50" charset="-128"/>
                <a:ea typeface="HGPｺﾞｼｯｸE" panose="020B0900000000000000" pitchFamily="50" charset="-128"/>
              </a:rPr>
              <a:t>のためのアドバイス</a:t>
            </a:r>
            <a:r>
              <a:rPr lang="ja-JP" altLang="en-US" sz="1600" dirty="0" smtClean="0">
                <a:latin typeface="HGPｺﾞｼｯｸE" panose="020B0900000000000000" pitchFamily="50" charset="-128"/>
                <a:ea typeface="HGPｺﾞｼｯｸE" panose="020B0900000000000000" pitchFamily="50" charset="-128"/>
              </a:rPr>
              <a:t>を</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したり、必要</a:t>
            </a:r>
            <a:r>
              <a:rPr lang="ja-JP" altLang="en-US" sz="1600" dirty="0">
                <a:latin typeface="HGPｺﾞｼｯｸE" panose="020B0900000000000000" pitchFamily="50" charset="-128"/>
                <a:ea typeface="HGPｺﾞｼｯｸE" panose="020B0900000000000000" pitchFamily="50" charset="-128"/>
              </a:rPr>
              <a:t>に</a:t>
            </a:r>
            <a:r>
              <a:rPr lang="ja-JP" altLang="en-US" sz="1600" dirty="0" smtClean="0">
                <a:latin typeface="HGPｺﾞｼｯｸE" panose="020B0900000000000000" pitchFamily="50" charset="-128"/>
                <a:ea typeface="HGPｺﾞｼｯｸE" panose="020B0900000000000000" pitchFamily="50" charset="-128"/>
              </a:rPr>
              <a:t>応じて</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事</a:t>
            </a:r>
            <a:r>
              <a:rPr lang="ja-JP" altLang="en-US" sz="1600" dirty="0">
                <a:latin typeface="HGPｺﾞｼｯｸE" panose="020B0900000000000000" pitchFamily="50" charset="-128"/>
                <a:ea typeface="HGPｺﾞｼｯｸE" panose="020B0900000000000000" pitchFamily="50" charset="-128"/>
              </a:rPr>
              <a:t>業者と</a:t>
            </a:r>
            <a:r>
              <a:rPr lang="ja-JP" altLang="en-US" sz="1600" dirty="0" smtClean="0">
                <a:latin typeface="HGPｺﾞｼｯｸE" panose="020B0900000000000000" pitchFamily="50" charset="-128"/>
                <a:ea typeface="HGPｺﾞｼｯｸE" panose="020B0900000000000000" pitchFamily="50" charset="-128"/>
              </a:rPr>
              <a:t>の間</a:t>
            </a:r>
            <a:r>
              <a:rPr lang="ja-JP" altLang="en-US" sz="1600" dirty="0">
                <a:latin typeface="HGPｺﾞｼｯｸE" panose="020B0900000000000000" pitchFamily="50" charset="-128"/>
                <a:ea typeface="HGPｺﾞｼｯｸE" panose="020B0900000000000000" pitchFamily="50" charset="-128"/>
              </a:rPr>
              <a:t>に</a:t>
            </a:r>
            <a:r>
              <a:rPr lang="ja-JP" altLang="en-US" sz="1600" dirty="0" smtClean="0">
                <a:latin typeface="HGPｺﾞｼｯｸE" panose="020B0900000000000000" pitchFamily="50" charset="-128"/>
                <a:ea typeface="HGPｺﾞｼｯｸE" panose="020B0900000000000000" pitchFamily="50" charset="-128"/>
              </a:rPr>
              <a:t>入って</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解決</a:t>
            </a:r>
            <a:r>
              <a:rPr lang="ja-JP" altLang="en-US" sz="1600" dirty="0">
                <a:latin typeface="HGPｺﾞｼｯｸE" panose="020B0900000000000000" pitchFamily="50" charset="-128"/>
                <a:ea typeface="HGPｺﾞｼｯｸE" panose="020B0900000000000000" pitchFamily="50" charset="-128"/>
              </a:rPr>
              <a:t>のため</a:t>
            </a:r>
            <a:r>
              <a:rPr lang="ja-JP" altLang="en-US" sz="1600" dirty="0" smtClean="0">
                <a:latin typeface="HGPｺﾞｼｯｸE" panose="020B0900000000000000" pitchFamily="50" charset="-128"/>
                <a:ea typeface="HGPｺﾞｼｯｸE" panose="020B0900000000000000" pitchFamily="50" charset="-128"/>
              </a:rPr>
              <a:t>の交渉の</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お手伝いをしたり</a:t>
            </a:r>
            <a:r>
              <a:rPr lang="ja-JP" altLang="en-US" sz="1600" dirty="0">
                <a:latin typeface="HGPｺﾞｼｯｸE" panose="020B0900000000000000" pitchFamily="50" charset="-128"/>
                <a:ea typeface="HGPｺﾞｼｯｸE" panose="020B0900000000000000" pitchFamily="50" charset="-128"/>
              </a:rPr>
              <a:t>します。</a:t>
            </a:r>
          </a:p>
        </p:txBody>
      </p:sp>
      <p:grpSp>
        <p:nvGrpSpPr>
          <p:cNvPr id="10" name="グループ化 9"/>
          <p:cNvGrpSpPr/>
          <p:nvPr/>
        </p:nvGrpSpPr>
        <p:grpSpPr>
          <a:xfrm>
            <a:off x="6120172" y="3933056"/>
            <a:ext cx="2525031" cy="1837439"/>
            <a:chOff x="6120172" y="3933056"/>
            <a:chExt cx="2525031" cy="1837439"/>
          </a:xfrm>
        </p:grpSpPr>
        <p:sp>
          <p:nvSpPr>
            <p:cNvPr id="11" name="円/楕円 10"/>
            <p:cNvSpPr/>
            <p:nvPr/>
          </p:nvSpPr>
          <p:spPr>
            <a:xfrm>
              <a:off x="6120172" y="3933056"/>
              <a:ext cx="1620180" cy="158417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781" y="4474495"/>
              <a:ext cx="1324422" cy="1296000"/>
            </a:xfrm>
            <a:prstGeom prst="rect">
              <a:avLst/>
            </a:prstGeom>
          </p:spPr>
        </p:pic>
        <p:sp>
          <p:nvSpPr>
            <p:cNvPr id="6" name="テキスト ボックス 5"/>
            <p:cNvSpPr txBox="1"/>
            <p:nvPr/>
          </p:nvSpPr>
          <p:spPr>
            <a:xfrm>
              <a:off x="6326808" y="4282230"/>
              <a:ext cx="1656184" cy="938719"/>
            </a:xfrm>
            <a:prstGeom prst="rect">
              <a:avLst/>
            </a:prstGeom>
            <a:noFill/>
          </p:spPr>
          <p:txBody>
            <a:bodyPr wrap="square" rtlCol="0">
              <a:spAutoFit/>
            </a:bodyPr>
            <a:lstStyle/>
            <a:p>
              <a:pPr>
                <a:lnSpc>
                  <a:spcPts val="2200"/>
                </a:lnSpc>
              </a:pPr>
              <a:r>
                <a:rPr kumimoji="1" lang="ja-JP" altLang="en-US" sz="1300" dirty="0" smtClean="0">
                  <a:latin typeface="HGPｺﾞｼｯｸE" panose="020B0900000000000000" pitchFamily="50" charset="-128"/>
                  <a:ea typeface="HGPｺﾞｼｯｸE" panose="020B0900000000000000" pitchFamily="50" charset="-128"/>
                </a:rPr>
                <a:t>みんなの声が</a:t>
              </a:r>
            </a:p>
            <a:p>
              <a:pPr>
                <a:lnSpc>
                  <a:spcPts val="2200"/>
                </a:lnSpc>
              </a:pPr>
              <a:r>
                <a:rPr lang="ja-JP" altLang="en-US" sz="1300" dirty="0">
                  <a:latin typeface="HGPｺﾞｼｯｸE" panose="020B0900000000000000" pitchFamily="50" charset="-128"/>
                  <a:ea typeface="HGPｺﾞｼｯｸE" panose="020B0900000000000000" pitchFamily="50" charset="-128"/>
                </a:rPr>
                <a:t>社会</a:t>
              </a:r>
              <a:r>
                <a:rPr lang="ja-JP" altLang="en-US" sz="1300" dirty="0" smtClean="0">
                  <a:latin typeface="HGPｺﾞｼｯｸE" panose="020B0900000000000000" pitchFamily="50" charset="-128"/>
                  <a:ea typeface="HGPｺﾞｼｯｸE" panose="020B0900000000000000" pitchFamily="50" charset="-128"/>
                </a:rPr>
                <a:t>を良く</a:t>
              </a:r>
            </a:p>
            <a:p>
              <a:pPr>
                <a:lnSpc>
                  <a:spcPts val="2200"/>
                </a:lnSpc>
              </a:pPr>
              <a:r>
                <a:rPr lang="ja-JP" altLang="en-US" sz="1300" dirty="0" smtClean="0">
                  <a:latin typeface="HGPｺﾞｼｯｸE" panose="020B0900000000000000" pitchFamily="50" charset="-128"/>
                  <a:ea typeface="HGPｺﾞｼｯｸE" panose="020B0900000000000000" pitchFamily="50" charset="-128"/>
                </a:rPr>
                <a:t>するんだね。</a:t>
              </a:r>
              <a:endParaRPr kumimoji="1" lang="ja-JP" altLang="en-US" sz="1300" dirty="0">
                <a:latin typeface="HGPｺﾞｼｯｸE" panose="020B0900000000000000" pitchFamily="50" charset="-128"/>
                <a:ea typeface="HGPｺﾞｼｯｸE" panose="020B0900000000000000" pitchFamily="50" charset="-128"/>
              </a:endParaRPr>
            </a:p>
          </p:txBody>
        </p:sp>
      </p:grpSp>
    </p:spTree>
    <p:custDataLst>
      <p:tags r:id="rId1"/>
    </p:custDataLst>
    <p:extLst>
      <p:ext uri="{BB962C8B-B14F-4D97-AF65-F5344CB8AC3E}">
        <p14:creationId xmlns:p14="http://schemas.microsoft.com/office/powerpoint/2010/main" val="3606591114"/>
      </p:ext>
    </p:extLst>
  </p:cSld>
  <p:clrMapOvr>
    <a:masterClrMapping/>
  </p:clrMapOvr>
  <mc:AlternateContent xmlns:mc="http://schemas.openxmlformats.org/markup-compatibility/2006" xmlns:p14="http://schemas.microsoft.com/office/powerpoint/2010/main">
    <mc:Choice Requires="p14">
      <p:transition spd="slow" p14:dur="2000" advTm="46562"/>
    </mc:Choice>
    <mc:Fallback xmlns="">
      <p:transition spd="slow" advTm="46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9" grpId="0"/>
    </p:bldLst>
  </p:timing>
  <p:extLst mod="1">
    <p:ext uri="{E180D4A7-C9FB-4DFB-919C-405C955672EB}">
      <p14:showEvtLst xmlns:p14="http://schemas.microsoft.com/office/powerpoint/2010/main">
        <p14:playEvt time="2119" objId="12"/>
        <p14:stopEvt time="9599" objId="12"/>
        <p14:playEvt time="10309" objId="13"/>
        <p14:stopEvt time="25009" objId="13"/>
        <p14:playEvt time="25566" objId="15"/>
        <p14:stopEvt time="38590" objId="15"/>
        <p14:playEvt time="39134" objId="16"/>
        <p14:stopEvt time="42892" objId="16"/>
      </p14:showEvtLst>
    </p:ext>
  </p:extLs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角丸四角形 6"/>
          <p:cNvSpPr/>
          <p:nvPr/>
        </p:nvSpPr>
        <p:spPr>
          <a:xfrm>
            <a:off x="553292" y="620688"/>
            <a:ext cx="8091911" cy="5452830"/>
          </a:xfrm>
          <a:prstGeom prst="roundRect">
            <a:avLst>
              <a:gd name="adj" fmla="val 360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3" y="332928"/>
            <a:ext cx="2030590" cy="2232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8" name="テキスト ボックス 17"/>
          <p:cNvSpPr txBox="1"/>
          <p:nvPr/>
        </p:nvSpPr>
        <p:spPr>
          <a:xfrm>
            <a:off x="899592" y="2600174"/>
            <a:ext cx="2716240" cy="810478"/>
          </a:xfrm>
          <a:prstGeom prst="rect">
            <a:avLst/>
          </a:prstGeom>
          <a:noFill/>
        </p:spPr>
        <p:txBody>
          <a:bodyPr wrap="square" rtlCol="0">
            <a:spAutoFit/>
          </a:bodyPr>
          <a:lstStyle/>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どのよう</a:t>
            </a:r>
            <a:r>
              <a:rPr lang="ja-JP" altLang="en-US" sz="1600" dirty="0" smtClean="0">
                <a:solidFill>
                  <a:srgbClr val="996633"/>
                </a:solidFill>
                <a:latin typeface="HGPｺﾞｼｯｸE" panose="020B0900000000000000" pitchFamily="50" charset="-128"/>
                <a:ea typeface="HGPｺﾞｼｯｸE" panose="020B0900000000000000" pitchFamily="50" charset="-128"/>
              </a:rPr>
              <a:t>に</a:t>
            </a:r>
          </a:p>
          <a:p>
            <a:pPr>
              <a:lnSpc>
                <a:spcPts val="28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相談</a:t>
            </a:r>
            <a:r>
              <a:rPr lang="ja-JP" altLang="en-US" sz="1600" dirty="0">
                <a:solidFill>
                  <a:srgbClr val="996633"/>
                </a:solidFill>
                <a:latin typeface="HGPｺﾞｼｯｸE" panose="020B0900000000000000" pitchFamily="50" charset="-128"/>
                <a:ea typeface="HGPｺﾞｼｯｸE" panose="020B0900000000000000" pitchFamily="50" charset="-128"/>
              </a:rPr>
              <a:t>したらよいの？</a:t>
            </a:r>
          </a:p>
        </p:txBody>
      </p:sp>
      <p:sp>
        <p:nvSpPr>
          <p:cNvPr id="5" name="正方形/長方形 4"/>
          <p:cNvSpPr/>
          <p:nvPr/>
        </p:nvSpPr>
        <p:spPr>
          <a:xfrm>
            <a:off x="553292" y="818709"/>
            <a:ext cx="1542410" cy="954107"/>
          </a:xfrm>
          <a:prstGeom prst="rect">
            <a:avLst/>
          </a:prstGeom>
        </p:spPr>
        <p:txBody>
          <a:bodyPr wrap="none">
            <a:spAutoFit/>
          </a:bodyPr>
          <a:lstStyle/>
          <a:p>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こんな時</a:t>
            </a:r>
            <a:r>
              <a:rPr lang="ja-JP" altLang="en-US" sz="2800" dirty="0" smtClean="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a:t>
            </a:r>
          </a:p>
          <a:p>
            <a:r>
              <a:rPr lang="ja-JP" altLang="en-US" sz="2800" dirty="0" smtClean="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どう</a:t>
            </a:r>
            <a:r>
              <a:rPr lang="ja-JP" altLang="en-US" sz="2800" dirty="0">
                <a:solidFill>
                  <a:schemeClr val="bg1"/>
                </a:solidFill>
                <a:effectLst>
                  <a:outerShdw blurRad="38100" dist="38100" dir="2700000" algn="tl">
                    <a:srgbClr val="000000">
                      <a:alpha val="43137"/>
                    </a:srgbClr>
                  </a:outerShdw>
                </a:effectLst>
                <a:latin typeface="コーポレート・ロゴ（ラウンド）" panose="02000600000000000000" pitchFamily="2" charset="-128"/>
                <a:ea typeface="コーポレート・ロゴ（ラウンド）" panose="02000600000000000000" pitchFamily="2" charset="-128"/>
              </a:rPr>
              <a:t>する？</a:t>
            </a:r>
          </a:p>
        </p:txBody>
      </p:sp>
      <p:sp>
        <p:nvSpPr>
          <p:cNvPr id="14" name="正方形/長方形 13"/>
          <p:cNvSpPr/>
          <p:nvPr/>
        </p:nvSpPr>
        <p:spPr>
          <a:xfrm>
            <a:off x="4175956" y="3973800"/>
            <a:ext cx="3508898" cy="1759456"/>
          </a:xfrm>
          <a:prstGeom prst="rect">
            <a:avLst/>
          </a:prstGeom>
        </p:spPr>
        <p:txBody>
          <a:bodyPr wrap="square">
            <a:spAutoFit/>
          </a:bodyPr>
          <a:lstStyle/>
          <a:p>
            <a:pPr>
              <a:lnSpc>
                <a:spcPts val="2600"/>
              </a:lnSpc>
            </a:pPr>
            <a:r>
              <a:rPr lang="en-US" altLang="ja-JP" sz="1700" dirty="0" smtClean="0">
                <a:latin typeface="HGPｺﾞｼｯｸE" panose="020B0900000000000000" pitchFamily="50" charset="-128"/>
                <a:ea typeface="HGPｺﾞｼｯｸE" panose="020B0900000000000000" pitchFamily="50" charset="-128"/>
              </a:rPr>
              <a:t>188</a:t>
            </a:r>
            <a:r>
              <a:rPr lang="ja-JP" altLang="en-US" sz="1600" dirty="0" smtClean="0">
                <a:latin typeface="HGPｺﾞｼｯｸE" panose="020B0900000000000000" pitchFamily="50" charset="-128"/>
                <a:ea typeface="HGPｺﾞｼｯｸE" panose="020B0900000000000000" pitchFamily="50" charset="-128"/>
              </a:rPr>
              <a:t>に</a:t>
            </a:r>
            <a:r>
              <a:rPr lang="ja-JP" altLang="en-US" sz="1600" dirty="0">
                <a:latin typeface="HGPｺﾞｼｯｸE" panose="020B0900000000000000" pitchFamily="50" charset="-128"/>
                <a:ea typeface="HGPｺﾞｼｯｸE" panose="020B0900000000000000" pitchFamily="50" charset="-128"/>
              </a:rPr>
              <a:t>かける</a:t>
            </a:r>
            <a:r>
              <a:rPr lang="ja-JP" altLang="en-US" sz="1600" dirty="0" smtClean="0">
                <a:latin typeface="HGPｺﾞｼｯｸE" panose="020B0900000000000000" pitchFamily="50" charset="-128"/>
                <a:ea typeface="HGPｺﾞｼｯｸE" panose="020B0900000000000000" pitchFamily="50" charset="-128"/>
              </a:rPr>
              <a:t>と</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お住まい</a:t>
            </a:r>
            <a:r>
              <a:rPr lang="ja-JP" altLang="en-US" sz="1600" dirty="0">
                <a:latin typeface="HGPｺﾞｼｯｸE" panose="020B0900000000000000" pitchFamily="50" charset="-128"/>
                <a:ea typeface="HGPｺﾞｼｯｸE" panose="020B0900000000000000" pitchFamily="50" charset="-128"/>
              </a:rPr>
              <a:t>の地域</a:t>
            </a:r>
            <a:r>
              <a:rPr lang="ja-JP" altLang="en-US" sz="1600" dirty="0" smtClean="0">
                <a:latin typeface="HGPｺﾞｼｯｸE" panose="020B0900000000000000" pitchFamily="50" charset="-128"/>
                <a:ea typeface="HGPｺﾞｼｯｸE" panose="020B0900000000000000" pitchFamily="50" charset="-128"/>
              </a:rPr>
              <a:t>の</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消費</a:t>
            </a:r>
            <a:r>
              <a:rPr lang="ja-JP" altLang="en-US" sz="1600" dirty="0">
                <a:latin typeface="HGPｺﾞｼｯｸE" panose="020B0900000000000000" pitchFamily="50" charset="-128"/>
                <a:ea typeface="HGPｺﾞｼｯｸE" panose="020B0900000000000000" pitchFamily="50" charset="-128"/>
              </a:rPr>
              <a:t>生活センターなど</a:t>
            </a:r>
            <a:r>
              <a:rPr lang="ja-JP" altLang="en-US" sz="1600" dirty="0" smtClean="0">
                <a:latin typeface="HGPｺﾞｼｯｸE" panose="020B0900000000000000" pitchFamily="50" charset="-128"/>
                <a:ea typeface="HGPｺﾞｼｯｸE" panose="020B0900000000000000" pitchFamily="50" charset="-128"/>
              </a:rPr>
              <a:t>の</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相談</a:t>
            </a:r>
            <a:r>
              <a:rPr lang="ja-JP" altLang="en-US" sz="1600" dirty="0">
                <a:latin typeface="HGPｺﾞｼｯｸE" panose="020B0900000000000000" pitchFamily="50" charset="-128"/>
                <a:ea typeface="HGPｺﾞｼｯｸE" panose="020B0900000000000000" pitchFamily="50" charset="-128"/>
              </a:rPr>
              <a:t>窓口に</a:t>
            </a:r>
            <a:r>
              <a:rPr lang="ja-JP" altLang="en-US" sz="1600" dirty="0" smtClean="0">
                <a:latin typeface="HGPｺﾞｼｯｸE" panose="020B0900000000000000" pitchFamily="50" charset="-128"/>
                <a:ea typeface="HGPｺﾞｼｯｸE" panose="020B0900000000000000" pitchFamily="50" charset="-128"/>
              </a:rPr>
              <a:t>つながります。</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覚えて</a:t>
            </a:r>
            <a:r>
              <a:rPr lang="ja-JP" altLang="en-US" sz="1600" dirty="0">
                <a:latin typeface="HGPｺﾞｼｯｸE" panose="020B0900000000000000" pitchFamily="50" charset="-128"/>
                <a:ea typeface="HGPｺﾞｼｯｸE" panose="020B0900000000000000" pitchFamily="50" charset="-128"/>
              </a:rPr>
              <a:t>おいてね。</a:t>
            </a:r>
          </a:p>
        </p:txBody>
      </p:sp>
      <p:sp>
        <p:nvSpPr>
          <p:cNvPr id="9" name="正方形/長方形 8"/>
          <p:cNvSpPr/>
          <p:nvPr/>
        </p:nvSpPr>
        <p:spPr>
          <a:xfrm>
            <a:off x="4067944" y="980728"/>
            <a:ext cx="3456384" cy="1759456"/>
          </a:xfrm>
          <a:prstGeom prst="rect">
            <a:avLst/>
          </a:prstGeom>
        </p:spPr>
        <p:txBody>
          <a:bodyPr wrap="square">
            <a:spAutoFit/>
          </a:bodyPr>
          <a:lstStyle/>
          <a:p>
            <a:pPr>
              <a:lnSpc>
                <a:spcPts val="2600"/>
              </a:lnSpc>
            </a:pPr>
            <a:r>
              <a:rPr lang="ja-JP" altLang="en-US" sz="1600" dirty="0">
                <a:latin typeface="HGPｺﾞｼｯｸE" panose="020B0900000000000000" pitchFamily="50" charset="-128"/>
                <a:ea typeface="HGPｺﾞｼｯｸE" panose="020B0900000000000000" pitchFamily="50" charset="-128"/>
              </a:rPr>
              <a:t>まず、消費生活センター</a:t>
            </a:r>
            <a:r>
              <a:rPr lang="ja-JP" altLang="en-US" sz="1600" dirty="0" smtClean="0">
                <a:latin typeface="HGPｺﾞｼｯｸE" panose="020B0900000000000000" pitchFamily="50" charset="-128"/>
                <a:ea typeface="HGPｺﾞｼｯｸE" panose="020B0900000000000000" pitchFamily="50" charset="-128"/>
              </a:rPr>
              <a:t>に</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電話</a:t>
            </a:r>
            <a:r>
              <a:rPr lang="ja-JP" altLang="en-US" sz="1600" dirty="0">
                <a:latin typeface="HGPｺﾞｼｯｸE" panose="020B0900000000000000" pitchFamily="50" charset="-128"/>
                <a:ea typeface="HGPｺﾞｼｯｸE" panose="020B0900000000000000" pitchFamily="50" charset="-128"/>
              </a:rPr>
              <a:t>で相談してみましょう。</a:t>
            </a:r>
          </a:p>
          <a:p>
            <a:pPr>
              <a:lnSpc>
                <a:spcPts val="2600"/>
              </a:lnSpc>
            </a:pPr>
            <a:r>
              <a:rPr lang="ja-JP" altLang="en-US" sz="1600" dirty="0">
                <a:latin typeface="HGPｺﾞｼｯｸE" panose="020B0900000000000000" pitchFamily="50" charset="-128"/>
                <a:ea typeface="HGPｺﾞｼｯｸE" panose="020B0900000000000000" pitchFamily="50" charset="-128"/>
              </a:rPr>
              <a:t>電話でアドバイスを受け</a:t>
            </a:r>
            <a:r>
              <a:rPr lang="ja-JP" altLang="en-US" sz="1600" dirty="0" smtClean="0">
                <a:latin typeface="HGPｺﾞｼｯｸE" panose="020B0900000000000000" pitchFamily="50" charset="-128"/>
                <a:ea typeface="HGPｺﾞｼｯｸE" panose="020B0900000000000000" pitchFamily="50" charset="-128"/>
              </a:rPr>
              <a:t>、</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解決</a:t>
            </a:r>
            <a:r>
              <a:rPr lang="ja-JP" altLang="en-US" sz="1600" dirty="0">
                <a:latin typeface="HGPｺﾞｼｯｸE" panose="020B0900000000000000" pitchFamily="50" charset="-128"/>
                <a:ea typeface="HGPｺﾞｼｯｸE" panose="020B0900000000000000" pitchFamily="50" charset="-128"/>
              </a:rPr>
              <a:t>すること</a:t>
            </a:r>
            <a:r>
              <a:rPr lang="ja-JP" altLang="en-US" sz="1600" dirty="0" smtClean="0">
                <a:latin typeface="HGPｺﾞｼｯｸE" panose="020B0900000000000000" pitchFamily="50" charset="-128"/>
                <a:ea typeface="HGPｺﾞｼｯｸE" panose="020B0900000000000000" pitchFamily="50" charset="-128"/>
              </a:rPr>
              <a:t>が</a:t>
            </a:r>
          </a:p>
          <a:p>
            <a:pPr>
              <a:lnSpc>
                <a:spcPts val="2600"/>
              </a:lnSpc>
            </a:pPr>
            <a:r>
              <a:rPr lang="ja-JP" altLang="en-US" sz="1600" dirty="0" smtClean="0">
                <a:latin typeface="HGPｺﾞｼｯｸE" panose="020B0900000000000000" pitchFamily="50" charset="-128"/>
                <a:ea typeface="HGPｺﾞｼｯｸE" panose="020B0900000000000000" pitchFamily="50" charset="-128"/>
              </a:rPr>
              <a:t>たくさん</a:t>
            </a:r>
            <a:r>
              <a:rPr lang="ja-JP" altLang="en-US" sz="1600" dirty="0">
                <a:latin typeface="HGPｺﾞｼｯｸE" panose="020B0900000000000000" pitchFamily="50" charset="-128"/>
                <a:ea typeface="HGPｺﾞｼｯｸE" panose="020B0900000000000000" pitchFamily="50" charset="-128"/>
              </a:rPr>
              <a:t>あります。</a:t>
            </a:r>
          </a:p>
        </p:txBody>
      </p:sp>
      <p:sp>
        <p:nvSpPr>
          <p:cNvPr id="11" name="テキスト ボックス 10"/>
          <p:cNvSpPr txBox="1"/>
          <p:nvPr/>
        </p:nvSpPr>
        <p:spPr>
          <a:xfrm>
            <a:off x="899592" y="4103397"/>
            <a:ext cx="2376264" cy="810478"/>
          </a:xfrm>
          <a:prstGeom prst="rect">
            <a:avLst/>
          </a:prstGeom>
          <a:noFill/>
        </p:spPr>
        <p:txBody>
          <a:bodyPr wrap="square" rtlCol="0">
            <a:spAutoFit/>
          </a:bodyPr>
          <a:lstStyle/>
          <a:p>
            <a:pPr>
              <a:lnSpc>
                <a:spcPts val="2800"/>
              </a:lnSpc>
            </a:pPr>
            <a:r>
              <a:rPr lang="ja-JP" altLang="en-US" sz="1600" dirty="0">
                <a:solidFill>
                  <a:srgbClr val="996633"/>
                </a:solidFill>
                <a:latin typeface="HGPｺﾞｼｯｸE" panose="020B0900000000000000" pitchFamily="50" charset="-128"/>
                <a:ea typeface="HGPｺﾞｼｯｸE" panose="020B0900000000000000" pitchFamily="50" charset="-128"/>
              </a:rPr>
              <a:t>消費生活センター</a:t>
            </a:r>
            <a:r>
              <a:rPr lang="ja-JP" altLang="en-US" sz="1600" dirty="0" smtClean="0">
                <a:solidFill>
                  <a:srgbClr val="996633"/>
                </a:solidFill>
                <a:latin typeface="HGPｺﾞｼｯｸE" panose="020B0900000000000000" pitchFamily="50" charset="-128"/>
                <a:ea typeface="HGPｺﾞｼｯｸE" panose="020B0900000000000000" pitchFamily="50" charset="-128"/>
              </a:rPr>
              <a:t>の</a:t>
            </a:r>
          </a:p>
          <a:p>
            <a:pPr>
              <a:lnSpc>
                <a:spcPts val="2800"/>
              </a:lnSpc>
            </a:pPr>
            <a:r>
              <a:rPr lang="ja-JP" altLang="en-US" sz="1600" dirty="0" smtClean="0">
                <a:solidFill>
                  <a:srgbClr val="996633"/>
                </a:solidFill>
                <a:latin typeface="HGPｺﾞｼｯｸE" panose="020B0900000000000000" pitchFamily="50" charset="-128"/>
                <a:ea typeface="HGPｺﾞｼｯｸE" panose="020B0900000000000000" pitchFamily="50" charset="-128"/>
              </a:rPr>
              <a:t>電話番号</a:t>
            </a:r>
            <a:r>
              <a:rPr lang="ja-JP" altLang="en-US" sz="1600" dirty="0">
                <a:solidFill>
                  <a:srgbClr val="996633"/>
                </a:solidFill>
                <a:latin typeface="HGPｺﾞｼｯｸE" panose="020B0900000000000000" pitchFamily="50" charset="-128"/>
                <a:ea typeface="HGPｺﾞｼｯｸE" panose="020B0900000000000000" pitchFamily="50" charset="-128"/>
              </a:rPr>
              <a:t>は？</a:t>
            </a: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8001" y="931555"/>
            <a:ext cx="1166930" cy="1836000"/>
          </a:xfrm>
          <a:prstGeom prst="rect">
            <a:avLst/>
          </a:prstGeom>
        </p:spPr>
      </p:pic>
      <p:sp>
        <p:nvSpPr>
          <p:cNvPr id="6" name="正方形/長方形 5"/>
          <p:cNvSpPr/>
          <p:nvPr/>
        </p:nvSpPr>
        <p:spPr>
          <a:xfrm>
            <a:off x="4175956" y="2924944"/>
            <a:ext cx="3996444" cy="6780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3282" y="3973800"/>
            <a:ext cx="950043" cy="1620000"/>
          </a:xfrm>
          <a:prstGeom prst="rect">
            <a:avLst/>
          </a:prstGeom>
        </p:spPr>
      </p:pic>
      <p:grpSp>
        <p:nvGrpSpPr>
          <p:cNvPr id="16" name="グループ化 15"/>
          <p:cNvGrpSpPr/>
          <p:nvPr/>
        </p:nvGrpSpPr>
        <p:grpSpPr>
          <a:xfrm>
            <a:off x="4283968" y="2889056"/>
            <a:ext cx="4104456" cy="1075841"/>
            <a:chOff x="4283968" y="2889056"/>
            <a:chExt cx="4104456" cy="1075841"/>
          </a:xfrm>
        </p:grpSpPr>
        <p:sp>
          <p:nvSpPr>
            <p:cNvPr id="15" name="正方形/長方形 14"/>
            <p:cNvSpPr/>
            <p:nvPr/>
          </p:nvSpPr>
          <p:spPr>
            <a:xfrm>
              <a:off x="4283968" y="3072277"/>
              <a:ext cx="3024336" cy="425758"/>
            </a:xfrm>
            <a:prstGeom prst="rect">
              <a:avLst/>
            </a:prstGeom>
          </p:spPr>
          <p:txBody>
            <a:bodyPr wrap="square">
              <a:spAutoFit/>
            </a:bodyPr>
            <a:lstStyle/>
            <a:p>
              <a:pPr>
                <a:lnSpc>
                  <a:spcPts val="2600"/>
                </a:lnSpc>
              </a:pPr>
              <a:r>
                <a:rPr lang="ja-JP" altLang="en-US" sz="2100" dirty="0">
                  <a:solidFill>
                    <a:srgbClr val="FFFF00"/>
                  </a:solidFill>
                  <a:latin typeface="HGPｺﾞｼｯｸE" panose="020B0900000000000000" pitchFamily="50" charset="-128"/>
                  <a:ea typeface="HGPｺﾞｼｯｸE" panose="020B0900000000000000" pitchFamily="50" charset="-128"/>
                </a:rPr>
                <a:t>電話番号</a:t>
              </a:r>
              <a:r>
                <a:rPr lang="ja-JP" altLang="en-US" sz="2100" dirty="0" smtClean="0">
                  <a:solidFill>
                    <a:srgbClr val="FFFF00"/>
                  </a:solidFill>
                  <a:latin typeface="HGPｺﾞｼｯｸE" panose="020B0900000000000000" pitchFamily="50" charset="-128"/>
                  <a:ea typeface="HGPｺﾞｼｯｸE" panose="020B0900000000000000" pitchFamily="50" charset="-128"/>
                </a:rPr>
                <a:t>は</a:t>
              </a:r>
              <a:r>
                <a:rPr lang="en-US" altLang="ja-JP" sz="2800" dirty="0" smtClean="0">
                  <a:solidFill>
                    <a:srgbClr val="FFFF00"/>
                  </a:solidFill>
                  <a:latin typeface="HGPｺﾞｼｯｸE" panose="020B0900000000000000" pitchFamily="50" charset="-128"/>
                  <a:ea typeface="HGPｺﾞｼｯｸE" panose="020B0900000000000000" pitchFamily="50" charset="-128"/>
                </a:rPr>
                <a:t>1</a:t>
              </a:r>
              <a:r>
                <a:rPr lang="en-US" altLang="ja-JP" sz="2800" spc="300" dirty="0" smtClean="0">
                  <a:solidFill>
                    <a:srgbClr val="FFFF00"/>
                  </a:solidFill>
                  <a:latin typeface="HGPｺﾞｼｯｸE" panose="020B0900000000000000" pitchFamily="50" charset="-128"/>
                  <a:ea typeface="HGPｺﾞｼｯｸE" panose="020B0900000000000000" pitchFamily="50" charset="-128"/>
                </a:rPr>
                <a:t>88</a:t>
              </a:r>
              <a:r>
                <a:rPr lang="ja-JP" altLang="en-US" sz="2100" dirty="0" smtClean="0">
                  <a:solidFill>
                    <a:srgbClr val="FFFF00"/>
                  </a:solidFill>
                  <a:latin typeface="HGPｺﾞｼｯｸE" panose="020B0900000000000000" pitchFamily="50" charset="-128"/>
                  <a:ea typeface="HGPｺﾞｼｯｸE" panose="020B0900000000000000" pitchFamily="50" charset="-128"/>
                </a:rPr>
                <a:t>です</a:t>
              </a:r>
              <a:endParaRPr lang="ja-JP" altLang="en-US" sz="2100" dirty="0">
                <a:solidFill>
                  <a:srgbClr val="FFFF00"/>
                </a:solidFill>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5707616" y="3341384"/>
              <a:ext cx="891343" cy="261610"/>
            </a:xfrm>
            <a:prstGeom prst="rect">
              <a:avLst/>
            </a:prstGeom>
            <a:noFill/>
          </p:spPr>
          <p:txBody>
            <a:bodyPr wrap="square" rtlCol="0">
              <a:spAutoFit/>
            </a:bodyPr>
            <a:lstStyle/>
            <a:p>
              <a:r>
                <a:rPr kumimoji="1" lang="ja-JP" altLang="en-US" sz="1100" spc="-300" dirty="0" smtClean="0">
                  <a:solidFill>
                    <a:srgbClr val="FFFF00"/>
                  </a:solidFill>
                  <a:latin typeface="HGPｺﾞｼｯｸE" panose="020B0900000000000000" pitchFamily="50" charset="-128"/>
                  <a:ea typeface="HGPｺﾞｼｯｸE" panose="020B0900000000000000" pitchFamily="50" charset="-128"/>
                </a:rPr>
                <a:t>い　や　や</a:t>
              </a:r>
              <a:endParaRPr kumimoji="1" lang="ja-JP" altLang="en-US" sz="1100" spc="-300" dirty="0">
                <a:solidFill>
                  <a:srgbClr val="FFFF00"/>
                </a:solidFill>
                <a:latin typeface="HGPｺﾞｼｯｸE" panose="020B0900000000000000" pitchFamily="50" charset="-128"/>
                <a:ea typeface="HGPｺﾞｼｯｸE" panose="020B0900000000000000" pitchFamily="50" charset="-128"/>
              </a:endParaRP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2950" y="2889056"/>
              <a:ext cx="1405474" cy="1044000"/>
            </a:xfrm>
            <a:prstGeom prst="rect">
              <a:avLst/>
            </a:prstGeom>
          </p:spPr>
        </p:pic>
        <p:sp>
          <p:nvSpPr>
            <p:cNvPr id="13" name="テキスト ボックス 12"/>
            <p:cNvSpPr txBox="1"/>
            <p:nvPr/>
          </p:nvSpPr>
          <p:spPr>
            <a:xfrm>
              <a:off x="5436096" y="3626343"/>
              <a:ext cx="2095374" cy="338554"/>
            </a:xfrm>
            <a:prstGeom prst="rect">
              <a:avLst/>
            </a:prstGeom>
            <a:noFill/>
          </p:spPr>
          <p:txBody>
            <a:bodyPr wrap="square" rtlCol="0">
              <a:spAutoFit/>
            </a:bodyPr>
            <a:lstStyle/>
            <a:p>
              <a:r>
                <a:rPr kumimoji="1" lang="ja-JP" altLang="en-US" sz="800" dirty="0" smtClean="0">
                  <a:latin typeface="小塚ゴシック Pro B" pitchFamily="34" charset="-128"/>
                  <a:ea typeface="小塚ゴシック Pro B" pitchFamily="34" charset="-128"/>
                </a:rPr>
                <a:t>消費者庁　消費者ホットライン</a:t>
              </a:r>
              <a:r>
                <a:rPr kumimoji="1" lang="en-US" altLang="ja-JP" sz="800" dirty="0" smtClean="0">
                  <a:latin typeface="小塚ゴシック Pro B" pitchFamily="34" charset="-128"/>
                  <a:ea typeface="小塚ゴシック Pro B" pitchFamily="34" charset="-128"/>
                </a:rPr>
                <a:t>188</a:t>
              </a:r>
              <a:endParaRPr kumimoji="1" lang="ja-JP" altLang="en-US" sz="800" dirty="0" smtClean="0">
                <a:latin typeface="小塚ゴシック Pro B" pitchFamily="34" charset="-128"/>
                <a:ea typeface="小塚ゴシック Pro B" pitchFamily="34" charset="-128"/>
              </a:endParaRPr>
            </a:p>
            <a:p>
              <a:r>
                <a:rPr lang="ja-JP" altLang="en-US" sz="800" dirty="0" smtClean="0">
                  <a:latin typeface="小塚ゴシック Pro B" pitchFamily="34" charset="-128"/>
                  <a:ea typeface="小塚ゴシック Pro B" pitchFamily="34" charset="-128"/>
                </a:rPr>
                <a:t>イメージキャラクター　イヤヤン</a:t>
              </a:r>
              <a:endParaRPr kumimoji="1" lang="ja-JP" altLang="en-US" sz="800" dirty="0">
                <a:latin typeface="小塚ゴシック Pro B" pitchFamily="34" charset="-128"/>
                <a:ea typeface="小塚ゴシック Pro B" pitchFamily="34" charset="-128"/>
              </a:endParaRPr>
            </a:p>
          </p:txBody>
        </p:sp>
      </p:grpSp>
    </p:spTree>
    <p:custDataLst>
      <p:tags r:id="rId1"/>
    </p:custDataLst>
    <p:extLst>
      <p:ext uri="{BB962C8B-B14F-4D97-AF65-F5344CB8AC3E}">
        <p14:creationId xmlns:p14="http://schemas.microsoft.com/office/powerpoint/2010/main" val="1792705475"/>
      </p:ext>
    </p:extLst>
  </p:cSld>
  <p:clrMapOvr>
    <a:masterClrMapping/>
  </p:clrMapOvr>
  <mc:AlternateContent xmlns:mc="http://schemas.openxmlformats.org/markup-compatibility/2006" xmlns:p14="http://schemas.microsoft.com/office/powerpoint/2010/main">
    <mc:Choice Requires="p14">
      <p:transition spd="slow" p14:dur="2000" advTm="43640"/>
    </mc:Choice>
    <mc:Fallback xmlns="">
      <p:transition spd="slow" advTm="43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9" grpId="0"/>
      <p:bldP spid="11" grpId="0"/>
      <p:bldP spid="6" grpId="0" animBg="1"/>
    </p:bldLst>
  </p:timing>
  <p:extLst mod="1">
    <p:ext uri="{E180D4A7-C9FB-4DFB-919C-405C955672EB}">
      <p14:showEvtLst xmlns:p14="http://schemas.microsoft.com/office/powerpoint/2010/main">
        <p14:playEvt time="2015" objId="22"/>
        <p14:stopEvt time="4701" objId="22"/>
        <p14:playEvt time="6747" objId="19"/>
        <p14:playEvt time="19080" objId="20"/>
        <p14:stopEvt time="19222" objId="19"/>
        <p14:stopEvt time="24655" objId="20"/>
        <p14:playEvt time="24762" objId="21"/>
        <p14:stopEvt time="41200" objId="21"/>
      </p14:showEvtLst>
    </p:ext>
  </p:extLs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9" name="正方形/長方形 8"/>
          <p:cNvSpPr/>
          <p:nvPr/>
        </p:nvSpPr>
        <p:spPr>
          <a:xfrm>
            <a:off x="1981839" y="2348880"/>
            <a:ext cx="5544616" cy="2593018"/>
          </a:xfrm>
          <a:prstGeom prst="rect">
            <a:avLst/>
          </a:prstGeom>
        </p:spPr>
        <p:txBody>
          <a:bodyPr wrap="square">
            <a:spAutoFit/>
          </a:bodyPr>
          <a:lstStyle/>
          <a:p>
            <a:pPr>
              <a:lnSpc>
                <a:spcPct val="250000"/>
              </a:lnSpc>
            </a:pPr>
            <a:r>
              <a:rPr lang="ja-JP" altLang="en-US" sz="1300" dirty="0">
                <a:latin typeface="+mj-ea"/>
                <a:ea typeface="+mj-ea"/>
              </a:rPr>
              <a:t>法律監修　　</a:t>
            </a:r>
            <a:r>
              <a:rPr lang="ja-JP" altLang="en-US" sz="1300" dirty="0" smtClean="0">
                <a:latin typeface="+mj-ea"/>
                <a:ea typeface="+mj-ea"/>
              </a:rPr>
              <a:t>　弁護士</a:t>
            </a:r>
            <a:r>
              <a:rPr lang="ja-JP" altLang="en-US" sz="1300" dirty="0">
                <a:latin typeface="+mj-ea"/>
                <a:ea typeface="+mj-ea"/>
              </a:rPr>
              <a:t>　野条　泰永</a:t>
            </a:r>
          </a:p>
          <a:p>
            <a:pPr>
              <a:lnSpc>
                <a:spcPct val="250000"/>
              </a:lnSpc>
            </a:pPr>
            <a:r>
              <a:rPr lang="ja-JP" altLang="en-US" sz="1300" dirty="0" smtClean="0">
                <a:latin typeface="+mj-ea"/>
                <a:ea typeface="+mj-ea"/>
              </a:rPr>
              <a:t>監</a:t>
            </a:r>
            <a:r>
              <a:rPr lang="ja-JP" altLang="en-US" sz="1300" dirty="0">
                <a:latin typeface="+mj-ea"/>
                <a:ea typeface="+mj-ea"/>
              </a:rPr>
              <a:t>　　修　　</a:t>
            </a:r>
            <a:r>
              <a:rPr lang="ja-JP" altLang="en-US" sz="1300" dirty="0" smtClean="0">
                <a:latin typeface="+mj-ea"/>
                <a:ea typeface="+mj-ea"/>
              </a:rPr>
              <a:t>　福井</a:t>
            </a:r>
            <a:r>
              <a:rPr lang="ja-JP" altLang="en-US" sz="1300" dirty="0">
                <a:latin typeface="+mj-ea"/>
                <a:ea typeface="+mj-ea"/>
              </a:rPr>
              <a:t>大学教育学部教授　門井　直哉</a:t>
            </a:r>
          </a:p>
          <a:p>
            <a:pPr>
              <a:lnSpc>
                <a:spcPct val="250000"/>
              </a:lnSpc>
            </a:pPr>
            <a:r>
              <a:rPr lang="ja-JP" altLang="en-US" sz="1300" dirty="0">
                <a:latin typeface="+mj-ea"/>
                <a:ea typeface="+mj-ea"/>
              </a:rPr>
              <a:t>　　　　　　</a:t>
            </a:r>
            <a:r>
              <a:rPr lang="ja-JP" altLang="en-US" sz="1300" dirty="0" smtClean="0">
                <a:latin typeface="+mj-ea"/>
                <a:ea typeface="+mj-ea"/>
              </a:rPr>
              <a:t>　福井</a:t>
            </a:r>
            <a:r>
              <a:rPr lang="ja-JP" altLang="en-US" sz="1300" dirty="0">
                <a:latin typeface="+mj-ea"/>
                <a:ea typeface="+mj-ea"/>
              </a:rPr>
              <a:t>県立高志中学校・高等学校教諭　小川　駿也</a:t>
            </a:r>
          </a:p>
          <a:p>
            <a:pPr>
              <a:lnSpc>
                <a:spcPct val="250000"/>
              </a:lnSpc>
            </a:pPr>
            <a:r>
              <a:rPr lang="ja-JP" altLang="en-US" sz="1300" dirty="0" smtClean="0">
                <a:latin typeface="+mj-ea"/>
                <a:ea typeface="+mj-ea"/>
              </a:rPr>
              <a:t>協</a:t>
            </a:r>
            <a:r>
              <a:rPr lang="ja-JP" altLang="en-US" sz="1300" dirty="0">
                <a:latin typeface="+mj-ea"/>
                <a:ea typeface="+mj-ea"/>
              </a:rPr>
              <a:t>　　力　　</a:t>
            </a:r>
            <a:r>
              <a:rPr lang="ja-JP" altLang="en-US" sz="1300" dirty="0" smtClean="0">
                <a:latin typeface="+mj-ea"/>
                <a:ea typeface="+mj-ea"/>
              </a:rPr>
              <a:t>　消費</a:t>
            </a:r>
            <a:r>
              <a:rPr lang="ja-JP" altLang="en-US" sz="1300" dirty="0">
                <a:latin typeface="+mj-ea"/>
                <a:ea typeface="+mj-ea"/>
              </a:rPr>
              <a:t>生活相談員　</a:t>
            </a:r>
            <a:r>
              <a:rPr lang="ja-JP" altLang="en-US" sz="1300" dirty="0" smtClean="0">
                <a:latin typeface="+mj-ea"/>
                <a:ea typeface="+mj-ea"/>
              </a:rPr>
              <a:t>楯　郁代</a:t>
            </a:r>
            <a:r>
              <a:rPr lang="ja-JP" altLang="en-US" sz="1300" dirty="0">
                <a:latin typeface="+mj-ea"/>
                <a:ea typeface="+mj-ea"/>
              </a:rPr>
              <a:t>　</a:t>
            </a:r>
            <a:r>
              <a:rPr lang="ja-JP" altLang="en-US" sz="1300" dirty="0" smtClean="0">
                <a:latin typeface="+mj-ea"/>
                <a:ea typeface="+mj-ea"/>
              </a:rPr>
              <a:t>長谷川 </a:t>
            </a:r>
            <a:r>
              <a:rPr lang="ja-JP" altLang="en-US" sz="1300" dirty="0">
                <a:latin typeface="+mj-ea"/>
                <a:ea typeface="+mj-ea"/>
              </a:rPr>
              <a:t>ゆかり　</a:t>
            </a:r>
            <a:r>
              <a:rPr lang="ja-JP" altLang="en-US" sz="1300" dirty="0" smtClean="0">
                <a:latin typeface="+mj-ea"/>
                <a:ea typeface="+mj-ea"/>
              </a:rPr>
              <a:t>山口　知香</a:t>
            </a:r>
          </a:p>
          <a:p>
            <a:pPr>
              <a:lnSpc>
                <a:spcPct val="250000"/>
              </a:lnSpc>
            </a:pPr>
            <a:r>
              <a:rPr lang="ja-JP" altLang="en-US" sz="1300" dirty="0" smtClean="0">
                <a:latin typeface="+mj-ea"/>
                <a:ea typeface="+mj-ea"/>
              </a:rPr>
              <a:t>制　　作　　　エムズデザイン</a:t>
            </a:r>
            <a:endParaRPr lang="ja-JP" altLang="en-US" sz="1300" dirty="0">
              <a:latin typeface="+mj-ea"/>
              <a:ea typeface="+mj-ea"/>
            </a:endParaRPr>
          </a:p>
        </p:txBody>
      </p:sp>
    </p:spTree>
    <p:custDataLst>
      <p:tags r:id="rId1"/>
    </p:custDataLst>
    <p:extLst>
      <p:ext uri="{BB962C8B-B14F-4D97-AF65-F5344CB8AC3E}">
        <p14:creationId xmlns:p14="http://schemas.microsoft.com/office/powerpoint/2010/main" val="4272905009"/>
      </p:ext>
    </p:extLst>
  </p:cSld>
  <p:clrMapOvr>
    <a:masterClrMapping/>
  </p:clrMapOvr>
  <mc:AlternateContent xmlns:mc="http://schemas.openxmlformats.org/markup-compatibility/2006" xmlns:p14="http://schemas.microsoft.com/office/powerpoint/2010/main">
    <mc:Choice Requires="p14">
      <p:transition spd="slow" p14:dur="2000" advTm="7767"/>
    </mc:Choice>
    <mc:Fallback xmlns="">
      <p:transition spd="slow" advTm="7767"/>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76672"/>
            <a:ext cx="8134160" cy="828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1" name="テキスト ボックス 10"/>
          <p:cNvSpPr txBox="1"/>
          <p:nvPr/>
        </p:nvSpPr>
        <p:spPr>
          <a:xfrm>
            <a:off x="899591" y="1634267"/>
            <a:ext cx="7344817" cy="425758"/>
          </a:xfrm>
          <a:prstGeom prst="rect">
            <a:avLst/>
          </a:prstGeom>
          <a:noFill/>
        </p:spPr>
        <p:txBody>
          <a:bodyPr wrap="square" rtlCol="0">
            <a:spAutoFit/>
          </a:bodyPr>
          <a:lstStyle/>
          <a:p>
            <a:pPr algn="ctr">
              <a:lnSpc>
                <a:spcPts val="2600"/>
              </a:lnSpc>
            </a:pPr>
            <a:r>
              <a:rPr lang="ja-JP" altLang="en-US" sz="1700" dirty="0">
                <a:latin typeface="HGPｺﾞｼｯｸE" panose="020B0900000000000000" pitchFamily="50" charset="-128"/>
                <a:ea typeface="HGPｺﾞｼｯｸE" panose="020B0900000000000000" pitchFamily="50" charset="-128"/>
              </a:rPr>
              <a:t>私たちは、毎日の暮らしのなか</a:t>
            </a:r>
            <a:r>
              <a:rPr lang="ja-JP" altLang="en-US" sz="1700" dirty="0" smtClean="0">
                <a:latin typeface="HGPｺﾞｼｯｸE" panose="020B0900000000000000" pitchFamily="50" charset="-128"/>
                <a:ea typeface="HGPｺﾞｼｯｸE" panose="020B0900000000000000" pitchFamily="50" charset="-128"/>
              </a:rPr>
              <a:t>でさまざま</a:t>
            </a:r>
            <a:r>
              <a:rPr lang="ja-JP" altLang="en-US" sz="1700" dirty="0">
                <a:latin typeface="HGPｺﾞｼｯｸE" panose="020B0900000000000000" pitchFamily="50" charset="-128"/>
                <a:ea typeface="HGPｺﾞｼｯｸE" panose="020B0900000000000000" pitchFamily="50" charset="-128"/>
              </a:rPr>
              <a:t>な契約</a:t>
            </a:r>
            <a:r>
              <a:rPr lang="ja-JP" altLang="en-US" sz="1700" dirty="0" smtClean="0">
                <a:latin typeface="HGPｺﾞｼｯｸE" panose="020B0900000000000000" pitchFamily="50" charset="-128"/>
                <a:ea typeface="HGPｺﾞｼｯｸE" panose="020B0900000000000000" pitchFamily="50" charset="-128"/>
              </a:rPr>
              <a:t>をしています。</a:t>
            </a:r>
            <a:endParaRPr lang="ja-JP" altLang="en-US" sz="1700" dirty="0">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5083" y="3008547"/>
            <a:ext cx="3036427" cy="2592000"/>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3325897"/>
            <a:ext cx="1985133" cy="2268000"/>
          </a:xfrm>
          <a:prstGeom prst="rect">
            <a:avLst/>
          </a:prstGeom>
        </p:spPr>
      </p:pic>
      <p:sp>
        <p:nvSpPr>
          <p:cNvPr id="7" name="テキスト ボックス 6"/>
          <p:cNvSpPr txBox="1"/>
          <p:nvPr/>
        </p:nvSpPr>
        <p:spPr>
          <a:xfrm>
            <a:off x="899592" y="1988096"/>
            <a:ext cx="7344817" cy="759182"/>
          </a:xfrm>
          <a:prstGeom prst="rect">
            <a:avLst/>
          </a:prstGeom>
          <a:noFill/>
        </p:spPr>
        <p:txBody>
          <a:bodyPr wrap="square" rtlCol="0">
            <a:spAutoFit/>
          </a:bodyPr>
          <a:lstStyle/>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朝</a:t>
            </a:r>
            <a:r>
              <a:rPr lang="ja-JP" altLang="en-US" sz="1700" dirty="0">
                <a:latin typeface="HGPｺﾞｼｯｸE" panose="020B0900000000000000" pitchFamily="50" charset="-128"/>
                <a:ea typeface="HGPｺﾞｼｯｸE" panose="020B0900000000000000" pitchFamily="50" charset="-128"/>
              </a:rPr>
              <a:t>、目が覚めたら電気をつけたり</a:t>
            </a:r>
            <a:r>
              <a:rPr lang="ja-JP" altLang="en-US" sz="1700" dirty="0" smtClean="0">
                <a:latin typeface="HGPｺﾞｼｯｸE" panose="020B0900000000000000" pitchFamily="50" charset="-128"/>
                <a:ea typeface="HGPｺﾞｼｯｸE" panose="020B0900000000000000" pitchFamily="50" charset="-128"/>
              </a:rPr>
              <a:t>、スマホ</a:t>
            </a:r>
            <a:r>
              <a:rPr lang="ja-JP" altLang="en-US" sz="1700" dirty="0">
                <a:latin typeface="HGPｺﾞｼｯｸE" panose="020B0900000000000000" pitchFamily="50" charset="-128"/>
                <a:ea typeface="HGPｺﾞｼｯｸE" panose="020B0900000000000000" pitchFamily="50" charset="-128"/>
              </a:rPr>
              <a:t>でゲームができるのも</a:t>
            </a:r>
            <a:r>
              <a:rPr lang="ja-JP" altLang="en-US" sz="1700" dirty="0" smtClean="0">
                <a:latin typeface="HGPｺﾞｼｯｸE" panose="020B0900000000000000" pitchFamily="50" charset="-128"/>
                <a:ea typeface="HGPｺﾞｼｯｸE" panose="020B0900000000000000" pitchFamily="50" charset="-128"/>
              </a:rPr>
              <a:t>、</a:t>
            </a:r>
            <a:endParaRPr lang="en-US" altLang="ja-JP" sz="1700" dirty="0" smtClean="0">
              <a:latin typeface="HGPｺﾞｼｯｸE" panose="020B0900000000000000" pitchFamily="50" charset="-128"/>
              <a:ea typeface="HGPｺﾞｼｯｸE" panose="020B0900000000000000" pitchFamily="50" charset="-128"/>
            </a:endParaRPr>
          </a:p>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電力</a:t>
            </a:r>
            <a:r>
              <a:rPr lang="ja-JP" altLang="en-US" sz="1700" dirty="0">
                <a:latin typeface="HGPｺﾞｼｯｸE" panose="020B0900000000000000" pitchFamily="50" charset="-128"/>
                <a:ea typeface="HGPｺﾞｼｯｸE" panose="020B0900000000000000" pitchFamily="50" charset="-128"/>
              </a:rPr>
              <a:t>会社や通信会社などと契約</a:t>
            </a:r>
            <a:r>
              <a:rPr lang="ja-JP" altLang="en-US" sz="1700" dirty="0" smtClean="0">
                <a:latin typeface="HGPｺﾞｼｯｸE" panose="020B0900000000000000" pitchFamily="50" charset="-128"/>
                <a:ea typeface="HGPｺﾞｼｯｸE" panose="020B0900000000000000" pitchFamily="50" charset="-128"/>
              </a:rPr>
              <a:t>をして</a:t>
            </a:r>
            <a:r>
              <a:rPr lang="ja-JP" altLang="en-US" sz="1700" dirty="0">
                <a:latin typeface="HGPｺﾞｼｯｸE" panose="020B0900000000000000" pitchFamily="50" charset="-128"/>
                <a:ea typeface="HGPｺﾞｼｯｸE" panose="020B0900000000000000" pitchFamily="50" charset="-128"/>
              </a:rPr>
              <a:t>いるからです。</a:t>
            </a:r>
          </a:p>
        </p:txBody>
      </p:sp>
    </p:spTree>
    <p:custDataLst>
      <p:tags r:id="rId1"/>
    </p:custDataLst>
    <p:extLst>
      <p:ext uri="{BB962C8B-B14F-4D97-AF65-F5344CB8AC3E}">
        <p14:creationId xmlns:p14="http://schemas.microsoft.com/office/powerpoint/2010/main" val="3592744539"/>
      </p:ext>
    </p:extLst>
  </p:cSld>
  <p:clrMapOvr>
    <a:masterClrMapping/>
  </p:clrMapOvr>
  <mc:AlternateContent xmlns:mc="http://schemas.openxmlformats.org/markup-compatibility/2006" xmlns:p14="http://schemas.microsoft.com/office/powerpoint/2010/main">
    <mc:Choice Requires="p14">
      <p:transition spd="slow" p14:dur="2000" advTm="25655"/>
    </mc:Choice>
    <mc:Fallback xmlns="">
      <p:transition spd="slow" advTm="25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extLst mod="1">
    <p:ext uri="{E180D4A7-C9FB-4DFB-919C-405C955672EB}">
      <p14:showEvtLst xmlns:p14="http://schemas.microsoft.com/office/powerpoint/2010/main">
        <p14:playEvt time="0" objId="2"/>
        <p14:stopEvt time="5999" objId="2"/>
        <p14:playEvt time="6418" objId="8"/>
        <p14:stopEvt time="12261" objId="8"/>
        <p14:playEvt time="13366" objId="9"/>
        <p14:stopEvt time="23481" objId="9"/>
      </p14:showEvtLst>
    </p:ext>
  </p:extLs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角丸四角形 19"/>
          <p:cNvSpPr/>
          <p:nvPr/>
        </p:nvSpPr>
        <p:spPr>
          <a:xfrm>
            <a:off x="646193" y="4221089"/>
            <a:ext cx="5293959" cy="150476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2" name="角丸四角形 11"/>
          <p:cNvSpPr/>
          <p:nvPr/>
        </p:nvSpPr>
        <p:spPr>
          <a:xfrm>
            <a:off x="665942" y="1737523"/>
            <a:ext cx="7835621" cy="212697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2137" y="4775459"/>
            <a:ext cx="1082864" cy="415498"/>
          </a:xfrm>
          <a:prstGeom prst="rect">
            <a:avLst/>
          </a:prstGeom>
          <a:noFill/>
        </p:spPr>
        <p:txBody>
          <a:bodyPr wrap="square" rtlCol="0">
            <a:spAutoFit/>
          </a:bodyPr>
          <a:lstStyle/>
          <a:p>
            <a:r>
              <a:rPr lang="ja-JP" altLang="en-US" sz="2100" dirty="0">
                <a:latin typeface="HGPｺﾞｼｯｸE" panose="020B0900000000000000" pitchFamily="50" charset="-128"/>
                <a:ea typeface="HGPｺﾞｼｯｸE" panose="020B0900000000000000" pitchFamily="50" charset="-128"/>
              </a:rPr>
              <a:t>正解</a:t>
            </a:r>
            <a:r>
              <a:rPr lang="ja-JP" altLang="en-US" sz="2100" dirty="0" smtClean="0">
                <a:latin typeface="HGPｺﾞｼｯｸE" panose="020B0900000000000000" pitchFamily="50" charset="-128"/>
                <a:ea typeface="HGPｺﾞｼｯｸE" panose="020B0900000000000000" pitchFamily="50" charset="-128"/>
              </a:rPr>
              <a:t>は</a:t>
            </a:r>
            <a:endParaRPr lang="ja-JP" altLang="en-US" sz="2100" dirty="0">
              <a:latin typeface="HGPｺﾞｼｯｸE" panose="020B0900000000000000" pitchFamily="50" charset="-128"/>
              <a:ea typeface="HGPｺﾞｼｯｸE" panose="020B0900000000000000" pitchFamily="50" charset="-128"/>
            </a:endParaRP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672" y="1412912"/>
            <a:ext cx="1081989" cy="1224000"/>
          </a:xfrm>
          <a:prstGeom prst="rect">
            <a:avLst/>
          </a:prstGeom>
        </p:spPr>
      </p:pic>
      <p:sp>
        <p:nvSpPr>
          <p:cNvPr id="6" name="テキスト ボックス 5"/>
          <p:cNvSpPr txBox="1"/>
          <p:nvPr/>
        </p:nvSpPr>
        <p:spPr>
          <a:xfrm>
            <a:off x="1622773" y="1844824"/>
            <a:ext cx="5688633" cy="400110"/>
          </a:xfrm>
          <a:prstGeom prst="rect">
            <a:avLst/>
          </a:prstGeom>
          <a:noFill/>
        </p:spPr>
        <p:txBody>
          <a:bodyPr wrap="square" rtlCol="0">
            <a:spAutoFit/>
          </a:bodyPr>
          <a:lstStyle/>
          <a:p>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契約にあてはまるの</a:t>
            </a:r>
            <a:r>
              <a:rPr lang="ja-JP" altLang="en-US" sz="2000" dirty="0" smtClean="0">
                <a:solidFill>
                  <a:schemeClr val="accent3">
                    <a:lumMod val="75000"/>
                  </a:schemeClr>
                </a:solidFill>
                <a:latin typeface="HGPｺﾞｼｯｸE" panose="020B0900000000000000" pitchFamily="50" charset="-128"/>
                <a:ea typeface="HGPｺﾞｼｯｸE" panose="020B0900000000000000" pitchFamily="50" charset="-128"/>
              </a:rPr>
              <a:t>は どれ</a:t>
            </a:r>
            <a:r>
              <a:rPr lang="ja-JP" altLang="en-US" sz="2000" dirty="0">
                <a:solidFill>
                  <a:schemeClr val="accent3">
                    <a:lumMod val="75000"/>
                  </a:schemeClr>
                </a:solidFill>
                <a:latin typeface="HGPｺﾞｼｯｸE" panose="020B0900000000000000" pitchFamily="50" charset="-128"/>
                <a:ea typeface="HGPｺﾞｼｯｸE" panose="020B0900000000000000" pitchFamily="50" charset="-128"/>
              </a:rPr>
              <a:t>でしょうか。</a:t>
            </a:r>
          </a:p>
        </p:txBody>
      </p:sp>
      <p:sp>
        <p:nvSpPr>
          <p:cNvPr id="7" name="テキスト ボックス 6"/>
          <p:cNvSpPr txBox="1"/>
          <p:nvPr/>
        </p:nvSpPr>
        <p:spPr>
          <a:xfrm>
            <a:off x="1571737" y="2564768"/>
            <a:ext cx="1872208" cy="1054135"/>
          </a:xfrm>
          <a:prstGeom prst="rect">
            <a:avLst/>
          </a:prstGeom>
          <a:noFill/>
        </p:spPr>
        <p:txBody>
          <a:bodyPr wrap="square" rtlCol="0">
            <a:spAutoFit/>
          </a:bodyPr>
          <a:lstStyle/>
          <a:p>
            <a:pPr>
              <a:lnSpc>
                <a:spcPts val="2400"/>
              </a:lnSpc>
            </a:pPr>
            <a:r>
              <a:rPr lang="ja-JP" altLang="en-US" sz="1600" dirty="0">
                <a:latin typeface="+mj-ea"/>
                <a:ea typeface="+mj-ea"/>
              </a:rPr>
              <a:t>フリマサイト</a:t>
            </a:r>
            <a:r>
              <a:rPr lang="ja-JP" altLang="en-US" sz="1600" dirty="0" smtClean="0">
                <a:latin typeface="+mj-ea"/>
                <a:ea typeface="+mj-ea"/>
              </a:rPr>
              <a:t>で</a:t>
            </a:r>
            <a:endParaRPr lang="en-US" altLang="ja-JP" sz="1600" dirty="0" smtClean="0">
              <a:latin typeface="+mj-ea"/>
              <a:ea typeface="+mj-ea"/>
            </a:endParaRPr>
          </a:p>
          <a:p>
            <a:pPr>
              <a:lnSpc>
                <a:spcPts val="2400"/>
              </a:lnSpc>
            </a:pPr>
            <a:r>
              <a:rPr lang="ja-JP" altLang="en-US" sz="1600" dirty="0" smtClean="0">
                <a:latin typeface="+mj-ea"/>
                <a:ea typeface="+mj-ea"/>
              </a:rPr>
              <a:t>個人</a:t>
            </a:r>
            <a:r>
              <a:rPr lang="ja-JP" altLang="en-US" sz="1600" dirty="0">
                <a:latin typeface="+mj-ea"/>
                <a:ea typeface="+mj-ea"/>
              </a:rPr>
              <a:t>の出品者から時計を買った</a:t>
            </a: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737" y="2546047"/>
            <a:ext cx="504000" cy="504000"/>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463" y="2546047"/>
            <a:ext cx="504000" cy="504000"/>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240" y="2546047"/>
            <a:ext cx="504000" cy="504000"/>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9513" y="4345116"/>
            <a:ext cx="1242001" cy="1188000"/>
          </a:xfrm>
          <a:prstGeom prst="rect">
            <a:avLst/>
          </a:prstGeom>
        </p:spPr>
      </p:pic>
      <p:grpSp>
        <p:nvGrpSpPr>
          <p:cNvPr id="3" name="グループ化 2"/>
          <p:cNvGrpSpPr/>
          <p:nvPr/>
        </p:nvGrpSpPr>
        <p:grpSpPr>
          <a:xfrm>
            <a:off x="5724128" y="3565628"/>
            <a:ext cx="2926704" cy="2401676"/>
            <a:chOff x="5724128" y="3565628"/>
            <a:chExt cx="2926704" cy="2401676"/>
          </a:xfrm>
        </p:grpSpPr>
        <p:sp>
          <p:nvSpPr>
            <p:cNvPr id="23" name="円/楕円 22"/>
            <p:cNvSpPr/>
            <p:nvPr/>
          </p:nvSpPr>
          <p:spPr>
            <a:xfrm>
              <a:off x="5724128" y="3565628"/>
              <a:ext cx="2138759" cy="1967488"/>
            </a:xfrm>
            <a:prstGeom prst="ellipse">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080744" y="3861048"/>
              <a:ext cx="1842153" cy="1374735"/>
            </a:xfrm>
            <a:prstGeom prst="rect">
              <a:avLst/>
            </a:prstGeom>
            <a:noFill/>
          </p:spPr>
          <p:txBody>
            <a:bodyPr wrap="square" rtlCol="0">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コンビニなどで</a:t>
              </a:r>
              <a:r>
                <a:rPr lang="ja-JP" altLang="en-US" sz="1200" dirty="0" smtClean="0">
                  <a:latin typeface="HGPｺﾞｼｯｸE" panose="020B0900000000000000" pitchFamily="50" charset="-128"/>
                  <a:ea typeface="HGPｺﾞｼｯｸE" panose="020B0900000000000000" pitchFamily="50" charset="-128"/>
                </a:rPr>
                <a:t>の</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買い物</a:t>
              </a:r>
              <a:r>
                <a:rPr lang="ja-JP" altLang="en-US" sz="1200" dirty="0">
                  <a:latin typeface="HGPｺﾞｼｯｸE" panose="020B0900000000000000" pitchFamily="50" charset="-128"/>
                  <a:ea typeface="HGPｺﾞｼｯｸE" panose="020B0900000000000000" pitchFamily="50" charset="-128"/>
                </a:rPr>
                <a:t>も</a:t>
              </a:r>
              <a:r>
                <a:rPr lang="ja-JP" altLang="en-US" sz="1200" dirty="0" smtClean="0">
                  <a:latin typeface="HGPｺﾞｼｯｸE" panose="020B0900000000000000" pitchFamily="50" charset="-128"/>
                  <a:ea typeface="HGPｺﾞｼｯｸE" panose="020B0900000000000000" pitchFamily="50" charset="-128"/>
                </a:rPr>
                <a:t>、</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金額に限らず、</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立派</a:t>
              </a:r>
              <a:r>
                <a:rPr lang="ja-JP" altLang="en-US" sz="1200" dirty="0">
                  <a:latin typeface="HGPｺﾞｼｯｸE" panose="020B0900000000000000" pitchFamily="50" charset="-128"/>
                  <a:ea typeface="HGPｺﾞｼｯｸE" panose="020B0900000000000000" pitchFamily="50" charset="-128"/>
                </a:rPr>
                <a:t>な</a:t>
              </a:r>
              <a:r>
                <a:rPr lang="ja-JP" altLang="en-US" sz="1200" dirty="0" smtClean="0">
                  <a:latin typeface="HGPｺﾞｼｯｸE" panose="020B0900000000000000" pitchFamily="50" charset="-128"/>
                  <a:ea typeface="HGPｺﾞｼｯｸE" panose="020B0900000000000000" pitchFamily="50" charset="-128"/>
                </a:rPr>
                <a:t>契約</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なん</a:t>
              </a:r>
              <a:r>
                <a:rPr lang="ja-JP" altLang="en-US" sz="1200" dirty="0">
                  <a:latin typeface="HGPｺﾞｼｯｸE" panose="020B0900000000000000" pitchFamily="50" charset="-128"/>
                  <a:ea typeface="HGPｺﾞｼｯｸE" panose="020B0900000000000000" pitchFamily="50" charset="-128"/>
                </a:rPr>
                <a:t>だね。</a:t>
              </a:r>
              <a:endParaRPr kumimoji="1" lang="ja-JP" altLang="en-US" sz="1200" dirty="0">
                <a:latin typeface="HGPｺﾞｼｯｸE" panose="020B0900000000000000" pitchFamily="50" charset="-128"/>
                <a:ea typeface="HGPｺﾞｼｯｸE" panose="020B0900000000000000" pitchFamily="50" charset="-128"/>
              </a:endParaRPr>
            </a:p>
          </p:txBody>
        </p:sp>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5848" y="4275304"/>
              <a:ext cx="1704984" cy="1692000"/>
            </a:xfrm>
            <a:prstGeom prst="rect">
              <a:avLst/>
            </a:prstGeom>
          </p:spPr>
        </p:pic>
      </p:grpSp>
      <p:sp>
        <p:nvSpPr>
          <p:cNvPr id="24" name="テキスト ボックス 23"/>
          <p:cNvSpPr txBox="1"/>
          <p:nvPr/>
        </p:nvSpPr>
        <p:spPr>
          <a:xfrm>
            <a:off x="4209463" y="2564768"/>
            <a:ext cx="1872208" cy="707886"/>
          </a:xfrm>
          <a:prstGeom prst="rect">
            <a:avLst/>
          </a:prstGeom>
          <a:noFill/>
        </p:spPr>
        <p:txBody>
          <a:bodyPr wrap="square" rtlCol="0">
            <a:spAutoFit/>
          </a:bodyPr>
          <a:lstStyle/>
          <a:p>
            <a:pPr>
              <a:lnSpc>
                <a:spcPts val="2400"/>
              </a:lnSpc>
            </a:pPr>
            <a:r>
              <a:rPr lang="ja-JP" altLang="en-US" sz="1600" dirty="0">
                <a:latin typeface="+mj-ea"/>
                <a:ea typeface="+mj-ea"/>
              </a:rPr>
              <a:t>友達と映画に</a:t>
            </a:r>
          </a:p>
          <a:p>
            <a:pPr>
              <a:lnSpc>
                <a:spcPts val="2400"/>
              </a:lnSpc>
            </a:pPr>
            <a:r>
              <a:rPr lang="ja-JP" altLang="en-US" sz="1600" dirty="0">
                <a:latin typeface="+mj-ea"/>
                <a:ea typeface="+mj-ea"/>
              </a:rPr>
              <a:t>行く約束をした</a:t>
            </a:r>
          </a:p>
        </p:txBody>
      </p:sp>
      <p:sp>
        <p:nvSpPr>
          <p:cNvPr id="28" name="テキスト ボックス 27"/>
          <p:cNvSpPr txBox="1"/>
          <p:nvPr/>
        </p:nvSpPr>
        <p:spPr>
          <a:xfrm>
            <a:off x="6732240" y="2564768"/>
            <a:ext cx="1872208" cy="707886"/>
          </a:xfrm>
          <a:prstGeom prst="rect">
            <a:avLst/>
          </a:prstGeom>
          <a:noFill/>
        </p:spPr>
        <p:txBody>
          <a:bodyPr wrap="square" rtlCol="0">
            <a:spAutoFit/>
          </a:bodyPr>
          <a:lstStyle/>
          <a:p>
            <a:pPr>
              <a:lnSpc>
                <a:spcPts val="2400"/>
              </a:lnSpc>
            </a:pPr>
            <a:r>
              <a:rPr lang="ja-JP" altLang="en-US" sz="1600" dirty="0">
                <a:latin typeface="+mj-ea"/>
                <a:ea typeface="+mj-ea"/>
              </a:rPr>
              <a:t>コンビニ</a:t>
            </a:r>
            <a:r>
              <a:rPr lang="ja-JP" altLang="en-US" sz="1600" dirty="0" smtClean="0">
                <a:latin typeface="+mj-ea"/>
                <a:ea typeface="+mj-ea"/>
              </a:rPr>
              <a:t>で</a:t>
            </a:r>
          </a:p>
          <a:p>
            <a:pPr>
              <a:lnSpc>
                <a:spcPts val="2400"/>
              </a:lnSpc>
            </a:pPr>
            <a:r>
              <a:rPr lang="ja-JP" altLang="en-US" sz="1600" dirty="0" smtClean="0">
                <a:latin typeface="+mj-ea"/>
                <a:ea typeface="+mj-ea"/>
              </a:rPr>
              <a:t>パン</a:t>
            </a:r>
            <a:r>
              <a:rPr lang="ja-JP" altLang="en-US" sz="1600" dirty="0">
                <a:latin typeface="+mj-ea"/>
                <a:ea typeface="+mj-ea"/>
              </a:rPr>
              <a:t>を買った</a:t>
            </a:r>
          </a:p>
        </p:txBody>
      </p:sp>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0665" y="4559469"/>
            <a:ext cx="1661520" cy="828000"/>
          </a:xfrm>
          <a:prstGeom prst="rect">
            <a:avLst/>
          </a:prstGeom>
        </p:spPr>
      </p:pic>
      <p:pic>
        <p:nvPicPr>
          <p:cNvPr id="2" name="図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672" y="518236"/>
            <a:ext cx="8134160" cy="828000"/>
          </a:xfrm>
          <a:prstGeom prst="rect">
            <a:avLst/>
          </a:prstGeom>
        </p:spPr>
      </p:pic>
    </p:spTree>
    <p:custDataLst>
      <p:tags r:id="rId1"/>
    </p:custDataLst>
    <p:extLst>
      <p:ext uri="{BB962C8B-B14F-4D97-AF65-F5344CB8AC3E}">
        <p14:creationId xmlns:p14="http://schemas.microsoft.com/office/powerpoint/2010/main" val="2019341175"/>
      </p:ext>
    </p:extLst>
  </p:cSld>
  <p:clrMapOvr>
    <a:masterClrMapping/>
  </p:clrMapOvr>
  <mc:AlternateContent xmlns:mc="http://schemas.openxmlformats.org/markup-compatibility/2006" xmlns:p14="http://schemas.microsoft.com/office/powerpoint/2010/main">
    <mc:Choice Requires="p14">
      <p:transition spd="slow" p14:dur="2000" advTm="55391"/>
    </mc:Choice>
    <mc:Fallback xmlns="">
      <p:transition spd="slow" advTm="55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randombar(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randombar(horizontal)">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1000" fill="hold"/>
                                        <p:tgtEl>
                                          <p:spTgt spid="3"/>
                                        </p:tgtEl>
                                        <p:attrNameLst>
                                          <p:attrName>ppt_w</p:attrName>
                                        </p:attrNameLst>
                                      </p:cBhvr>
                                      <p:tavLst>
                                        <p:tav tm="0">
                                          <p:val>
                                            <p:fltVal val="0"/>
                                          </p:val>
                                        </p:tav>
                                        <p:tav tm="100000">
                                          <p:val>
                                            <p:strVal val="#ppt_w"/>
                                          </p:val>
                                        </p:tav>
                                      </p:tavLst>
                                    </p:anim>
                                    <p:anim calcmode="lin" valueType="num">
                                      <p:cBhvr>
                                        <p:cTn id="75" dur="1000" fill="hold"/>
                                        <p:tgtEl>
                                          <p:spTgt spid="3"/>
                                        </p:tgtEl>
                                        <p:attrNameLst>
                                          <p:attrName>ppt_h</p:attrName>
                                        </p:attrNameLst>
                                      </p:cBhvr>
                                      <p:tavLst>
                                        <p:tav tm="0">
                                          <p:val>
                                            <p:fltVal val="0"/>
                                          </p:val>
                                        </p:tav>
                                        <p:tav tm="100000">
                                          <p:val>
                                            <p:strVal val="#ppt_h"/>
                                          </p:val>
                                        </p:tav>
                                      </p:tavLst>
                                    </p:anim>
                                    <p:anim calcmode="lin" valueType="num">
                                      <p:cBhvr>
                                        <p:cTn id="76" dur="1000" fill="hold"/>
                                        <p:tgtEl>
                                          <p:spTgt spid="3"/>
                                        </p:tgtEl>
                                        <p:attrNameLst>
                                          <p:attrName>style.rotation</p:attrName>
                                        </p:attrNameLst>
                                      </p:cBhvr>
                                      <p:tavLst>
                                        <p:tav tm="0">
                                          <p:val>
                                            <p:fltVal val="90"/>
                                          </p:val>
                                        </p:tav>
                                        <p:tav tm="100000">
                                          <p:val>
                                            <p:fltVal val="0"/>
                                          </p:val>
                                        </p:tav>
                                      </p:tavLst>
                                    </p:anim>
                                    <p:animEffect transition="in" filter="fade">
                                      <p:cBhvr>
                                        <p:cTn id="7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4" grpId="0"/>
      <p:bldP spid="6" grpId="0"/>
      <p:bldP spid="7" grpId="0"/>
      <p:bldP spid="24" grpId="0"/>
      <p:bldP spid="28" grpId="0"/>
    </p:bldLst>
  </p:timing>
  <p:extLst mod="1">
    <p:ext uri="{E180D4A7-C9FB-4DFB-919C-405C955672EB}">
      <p14:showEvtLst xmlns:p14="http://schemas.microsoft.com/office/powerpoint/2010/main">
        <p14:playEvt time="2153" objId="5"/>
        <p14:stopEvt time="26966" objId="5"/>
        <p14:playEvt time="30049" objId="13"/>
        <p14:stopEvt time="43127" objId="13"/>
        <p14:playEvt time="44894" objId="11"/>
        <p14:pauseEvt time="55391" objId="11"/>
        <p14:stopEvt time="55391" objId="11"/>
      </p14:showEvtLst>
    </p:ext>
  </p:extLs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384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1" name="テキスト ボックス 10"/>
          <p:cNvSpPr txBox="1"/>
          <p:nvPr/>
        </p:nvSpPr>
        <p:spPr>
          <a:xfrm>
            <a:off x="755576" y="1634267"/>
            <a:ext cx="7632848" cy="425758"/>
          </a:xfrm>
          <a:prstGeom prst="rect">
            <a:avLst/>
          </a:prstGeom>
          <a:noFill/>
        </p:spPr>
        <p:txBody>
          <a:bodyPr wrap="square" rtlCol="0">
            <a:spAutoFit/>
          </a:bodyPr>
          <a:lstStyle/>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私たち</a:t>
            </a:r>
            <a:r>
              <a:rPr lang="ja-JP" altLang="en-US" sz="1700" dirty="0">
                <a:latin typeface="HGPｺﾞｼｯｸE" panose="020B0900000000000000" pitchFamily="50" charset="-128"/>
                <a:ea typeface="HGPｺﾞｼｯｸE" panose="020B0900000000000000" pitchFamily="50" charset="-128"/>
              </a:rPr>
              <a:t>は毎日さまざまな約束</a:t>
            </a:r>
            <a:r>
              <a:rPr lang="ja-JP" altLang="en-US" sz="1700" dirty="0" smtClean="0">
                <a:latin typeface="HGPｺﾞｼｯｸE" panose="020B0900000000000000" pitchFamily="50" charset="-128"/>
                <a:ea typeface="HGPｺﾞｼｯｸE" panose="020B0900000000000000" pitchFamily="50" charset="-128"/>
              </a:rPr>
              <a:t>をして</a:t>
            </a:r>
            <a:r>
              <a:rPr lang="ja-JP" altLang="en-US" sz="1700" dirty="0">
                <a:latin typeface="HGPｺﾞｼｯｸE" panose="020B0900000000000000" pitchFamily="50" charset="-128"/>
                <a:ea typeface="HGPｺﾞｼｯｸE" panose="020B0900000000000000" pitchFamily="50" charset="-128"/>
              </a:rPr>
              <a:t>生活をしています</a:t>
            </a:r>
            <a:r>
              <a:rPr lang="ja-JP" altLang="en-US" sz="1700" dirty="0" smtClean="0">
                <a:latin typeface="HGPｺﾞｼｯｸE" panose="020B0900000000000000" pitchFamily="50" charset="-128"/>
                <a:ea typeface="HGPｺﾞｼｯｸE" panose="020B0900000000000000" pitchFamily="50" charset="-128"/>
              </a:rPr>
              <a:t>。</a:t>
            </a:r>
            <a:endParaRPr lang="ja-JP" altLang="en-US" sz="1700" dirty="0">
              <a:latin typeface="HGPｺﾞｼｯｸE" panose="020B0900000000000000" pitchFamily="50" charset="-128"/>
              <a:ea typeface="HGPｺﾞｼｯｸE" panose="020B0900000000000000" pitchFamily="50" charset="-128"/>
            </a:endParaRPr>
          </a:p>
        </p:txBody>
      </p:sp>
      <p:grpSp>
        <p:nvGrpSpPr>
          <p:cNvPr id="2" name="グループ化 1"/>
          <p:cNvGrpSpPr/>
          <p:nvPr/>
        </p:nvGrpSpPr>
        <p:grpSpPr>
          <a:xfrm>
            <a:off x="3557220" y="3318857"/>
            <a:ext cx="2376264" cy="2486263"/>
            <a:chOff x="3557220" y="3318857"/>
            <a:chExt cx="2376264" cy="2486263"/>
          </a:xfrm>
        </p:grpSpPr>
        <p:sp>
          <p:nvSpPr>
            <p:cNvPr id="7" name="円/楕円 6"/>
            <p:cNvSpPr/>
            <p:nvPr/>
          </p:nvSpPr>
          <p:spPr>
            <a:xfrm>
              <a:off x="3960299" y="3318857"/>
              <a:ext cx="1547805" cy="147829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557220" y="3657535"/>
              <a:ext cx="2376264" cy="605294"/>
            </a:xfrm>
            <a:prstGeom prst="rect">
              <a:avLst/>
            </a:prstGeom>
          </p:spPr>
          <p:txBody>
            <a:bodyPr wrap="square">
              <a:spAutoFit/>
            </a:bodyPr>
            <a:lstStyle/>
            <a:p>
              <a:pPr algn="ctr">
                <a:lnSpc>
                  <a:spcPts val="2000"/>
                </a:lnSpc>
              </a:pPr>
              <a:r>
                <a:rPr lang="ja-JP" altLang="en-US" sz="1200" dirty="0">
                  <a:latin typeface="HGPｺﾞｼｯｸE" panose="020B0900000000000000" pitchFamily="50" charset="-128"/>
                  <a:ea typeface="HGPｺﾞｼｯｸE" panose="020B0900000000000000" pitchFamily="50" charset="-128"/>
                </a:rPr>
                <a:t>契約も約束</a:t>
              </a:r>
              <a:r>
                <a:rPr lang="ja-JP" altLang="en-US" sz="1200" dirty="0" smtClean="0">
                  <a:latin typeface="HGPｺﾞｼｯｸE" panose="020B0900000000000000" pitchFamily="50" charset="-128"/>
                  <a:ea typeface="HGPｺﾞｼｯｸE" panose="020B0900000000000000" pitchFamily="50" charset="-128"/>
                </a:rPr>
                <a:t>の</a:t>
              </a:r>
              <a:endParaRPr lang="en-US" altLang="ja-JP" sz="1200" dirty="0" smtClean="0">
                <a:latin typeface="HGPｺﾞｼｯｸE" panose="020B0900000000000000" pitchFamily="50" charset="-128"/>
                <a:ea typeface="HGPｺﾞｼｯｸE" panose="020B0900000000000000" pitchFamily="50" charset="-128"/>
              </a:endParaRPr>
            </a:p>
            <a:p>
              <a:pPr algn="ctr">
                <a:lnSpc>
                  <a:spcPts val="2000"/>
                </a:lnSpc>
              </a:pPr>
              <a:r>
                <a:rPr lang="ja-JP" altLang="en-US" sz="1200" dirty="0" smtClean="0">
                  <a:latin typeface="HGPｺﾞｼｯｸE" panose="020B0900000000000000" pitchFamily="50" charset="-128"/>
                  <a:ea typeface="HGPｺﾞｼｯｸE" panose="020B0900000000000000" pitchFamily="50" charset="-128"/>
                </a:rPr>
                <a:t>一つ</a:t>
              </a:r>
              <a:r>
                <a:rPr lang="ja-JP" altLang="en-US" sz="1200" dirty="0">
                  <a:latin typeface="HGPｺﾞｼｯｸE" panose="020B0900000000000000" pitchFamily="50" charset="-128"/>
                  <a:ea typeface="HGPｺﾞｼｯｸE" panose="020B0900000000000000" pitchFamily="50" charset="-128"/>
                </a:rPr>
                <a:t>なんだね</a:t>
              </a:r>
              <a:r>
                <a:rPr lang="ja-JP" altLang="en-US" sz="1200" dirty="0" smtClean="0">
                  <a:latin typeface="HGPｺﾞｼｯｸE" panose="020B0900000000000000" pitchFamily="50" charset="-128"/>
                  <a:ea typeface="HGPｺﾞｼｯｸE" panose="020B0900000000000000" pitchFamily="50" charset="-128"/>
                </a:rPr>
                <a:t>。</a:t>
              </a:r>
              <a:endParaRPr lang="ja-JP" altLang="en-US" sz="1200" dirty="0">
                <a:latin typeface="HGPｺﾞｼｯｸE" panose="020B0900000000000000" pitchFamily="50" charset="-128"/>
                <a:ea typeface="HGPｺﾞｼｯｸE" panose="020B0900000000000000" pitchFamily="50" charset="-128"/>
              </a:endParaRP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514" y="4509120"/>
              <a:ext cx="132322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2997120"/>
            <a:ext cx="1954650" cy="2160000"/>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429" y="3164829"/>
            <a:ext cx="2780533" cy="2196000"/>
          </a:xfrm>
          <a:prstGeom prst="rect">
            <a:avLst/>
          </a:prstGeom>
        </p:spPr>
      </p:pic>
      <p:sp>
        <p:nvSpPr>
          <p:cNvPr id="10" name="テキスト ボックス 9"/>
          <p:cNvSpPr txBox="1"/>
          <p:nvPr/>
        </p:nvSpPr>
        <p:spPr>
          <a:xfrm>
            <a:off x="755576" y="1988840"/>
            <a:ext cx="7632848" cy="759182"/>
          </a:xfrm>
          <a:prstGeom prst="rect">
            <a:avLst/>
          </a:prstGeom>
          <a:noFill/>
        </p:spPr>
        <p:txBody>
          <a:bodyPr wrap="square" rtlCol="0">
            <a:spAutoFit/>
          </a:bodyPr>
          <a:lstStyle/>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友達</a:t>
            </a:r>
            <a:r>
              <a:rPr lang="ja-JP" altLang="en-US" sz="1700" dirty="0">
                <a:latin typeface="HGPｺﾞｼｯｸE" panose="020B0900000000000000" pitchFamily="50" charset="-128"/>
                <a:ea typeface="HGPｺﾞｼｯｸE" panose="020B0900000000000000" pitchFamily="50" charset="-128"/>
              </a:rPr>
              <a:t>と映画に行く約束をしたり</a:t>
            </a:r>
            <a:r>
              <a:rPr lang="ja-JP" altLang="en-US" sz="1700" dirty="0" smtClean="0">
                <a:latin typeface="HGPｺﾞｼｯｸE" panose="020B0900000000000000" pitchFamily="50" charset="-128"/>
                <a:ea typeface="HGPｺﾞｼｯｸE" panose="020B0900000000000000" pitchFamily="50" charset="-128"/>
              </a:rPr>
              <a:t>、コンビニ</a:t>
            </a:r>
            <a:r>
              <a:rPr lang="ja-JP" altLang="en-US" sz="1700" dirty="0">
                <a:latin typeface="HGPｺﾞｼｯｸE" panose="020B0900000000000000" pitchFamily="50" charset="-128"/>
                <a:ea typeface="HGPｺﾞｼｯｸE" panose="020B0900000000000000" pitchFamily="50" charset="-128"/>
              </a:rPr>
              <a:t>でパンを買う契約も</a:t>
            </a:r>
            <a:r>
              <a:rPr lang="ja-JP" altLang="en-US" sz="1700" dirty="0" smtClean="0">
                <a:latin typeface="HGPｺﾞｼｯｸE" panose="020B0900000000000000" pitchFamily="50" charset="-128"/>
                <a:ea typeface="HGPｺﾞｼｯｸE" panose="020B0900000000000000" pitchFamily="50" charset="-128"/>
              </a:rPr>
              <a:t>、</a:t>
            </a:r>
          </a:p>
          <a:p>
            <a:pPr algn="ctr">
              <a:lnSpc>
                <a:spcPts val="2600"/>
              </a:lnSpc>
            </a:pPr>
            <a:r>
              <a:rPr lang="ja-JP" altLang="en-US" sz="1700" dirty="0" smtClean="0">
                <a:latin typeface="HGPｺﾞｼｯｸE" panose="020B0900000000000000" pitchFamily="50" charset="-128"/>
                <a:ea typeface="HGPｺﾞｼｯｸE" panose="020B0900000000000000" pitchFamily="50" charset="-128"/>
              </a:rPr>
              <a:t>パン</a:t>
            </a:r>
            <a:r>
              <a:rPr lang="ja-JP" altLang="en-US" sz="1700" dirty="0">
                <a:latin typeface="HGPｺﾞｼｯｸE" panose="020B0900000000000000" pitchFamily="50" charset="-128"/>
                <a:ea typeface="HGPｺﾞｼｯｸE" panose="020B0900000000000000" pitchFamily="50" charset="-128"/>
              </a:rPr>
              <a:t>を受け取る代わりにお金を支払うと</a:t>
            </a:r>
            <a:r>
              <a:rPr lang="ja-JP" altLang="en-US" sz="1700" dirty="0" smtClean="0">
                <a:latin typeface="HGPｺﾞｼｯｸE" panose="020B0900000000000000" pitchFamily="50" charset="-128"/>
                <a:ea typeface="HGPｺﾞｼｯｸE" panose="020B0900000000000000" pitchFamily="50" charset="-128"/>
              </a:rPr>
              <a:t>いう約束</a:t>
            </a:r>
            <a:r>
              <a:rPr lang="ja-JP" altLang="en-US" sz="1700" dirty="0">
                <a:latin typeface="HGPｺﾞｼｯｸE" panose="020B0900000000000000" pitchFamily="50" charset="-128"/>
                <a:ea typeface="HGPｺﾞｼｯｸE" panose="020B0900000000000000" pitchFamily="50" charset="-128"/>
              </a:rPr>
              <a:t>で成り立っています。</a:t>
            </a:r>
          </a:p>
        </p:txBody>
      </p:sp>
    </p:spTree>
    <p:custDataLst>
      <p:tags r:id="rId1"/>
    </p:custDataLst>
    <p:extLst>
      <p:ext uri="{BB962C8B-B14F-4D97-AF65-F5344CB8AC3E}">
        <p14:creationId xmlns:p14="http://schemas.microsoft.com/office/powerpoint/2010/main" val="4034293105"/>
      </p:ext>
    </p:extLst>
  </p:cSld>
  <p:clrMapOvr>
    <a:masterClrMapping/>
  </p:clrMapOvr>
  <mc:AlternateContent xmlns:mc="http://schemas.openxmlformats.org/markup-compatibility/2006" xmlns:p14="http://schemas.microsoft.com/office/powerpoint/2010/main">
    <mc:Choice Requires="p14">
      <p:transition spd="slow" p14:dur="2000" advTm="33431"/>
    </mc:Choice>
    <mc:Fallback xmlns="">
      <p:transition spd="slow" advTm="33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extLst mod="1">
    <p:ext uri="{E180D4A7-C9FB-4DFB-919C-405C955672EB}">
      <p14:showEvtLst xmlns:p14="http://schemas.microsoft.com/office/powerpoint/2010/main">
        <p14:playEvt time="0" objId="8"/>
        <p14:stopEvt time="2632" objId="8"/>
        <p14:playEvt time="3586" objId="9"/>
        <p14:stopEvt time="9522" objId="9"/>
        <p14:playEvt time="10793" objId="12"/>
        <p14:stopEvt time="23019" objId="12"/>
        <p14:playEvt time="24262" objId="13"/>
        <p14:stopEvt time="31290" objId="13"/>
      </p14:showEvtLst>
    </p:ext>
  </p:extLs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04136"/>
            <a:ext cx="4018553" cy="2628000"/>
          </a:xfrm>
          <a:prstGeom prst="rect">
            <a:avLst/>
          </a:prstGeom>
        </p:spPr>
      </p:pic>
      <p:sp>
        <p:nvSpPr>
          <p:cNvPr id="13" name="角丸四角形 12"/>
          <p:cNvSpPr/>
          <p:nvPr/>
        </p:nvSpPr>
        <p:spPr>
          <a:xfrm>
            <a:off x="611559" y="1520302"/>
            <a:ext cx="6806629" cy="9361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57" y="487960"/>
            <a:ext cx="814546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869348" y="1628800"/>
            <a:ext cx="6548840" cy="759182"/>
          </a:xfrm>
          <a:prstGeom prst="rect">
            <a:avLst/>
          </a:prstGeom>
          <a:noFill/>
        </p:spPr>
        <p:txBody>
          <a:bodyPr wrap="square" rtlCol="0">
            <a:spAutoFit/>
          </a:bodyPr>
          <a:lstStyle/>
          <a:p>
            <a:pPr>
              <a:lnSpc>
                <a:spcPts val="2600"/>
              </a:lnSpc>
            </a:pPr>
            <a:r>
              <a:rPr lang="ja-JP" altLang="en-US" sz="2000" dirty="0">
                <a:solidFill>
                  <a:schemeClr val="bg1"/>
                </a:solidFill>
                <a:latin typeface="HGPｺﾞｼｯｸE" panose="020B0900000000000000" pitchFamily="50" charset="-128"/>
                <a:ea typeface="HGPｺﾞｼｯｸE" panose="020B0900000000000000" pitchFamily="50" charset="-128"/>
              </a:rPr>
              <a:t>中古のオートバイ</a:t>
            </a:r>
            <a:r>
              <a:rPr lang="ja-JP" altLang="en-US" sz="2000" dirty="0" smtClean="0">
                <a:solidFill>
                  <a:schemeClr val="bg1"/>
                </a:solidFill>
                <a:latin typeface="HGPｺﾞｼｯｸE" panose="020B0900000000000000" pitchFamily="50" charset="-128"/>
                <a:ea typeface="HGPｺﾞｼｯｸE" panose="020B0900000000000000" pitchFamily="50" charset="-128"/>
              </a:rPr>
              <a:t>を</a:t>
            </a:r>
            <a:r>
              <a:rPr lang="en-US" altLang="ja-JP" sz="2000" dirty="0" smtClean="0">
                <a:solidFill>
                  <a:schemeClr val="bg1"/>
                </a:solidFill>
                <a:latin typeface="HGPｺﾞｼｯｸE" panose="020B0900000000000000" pitchFamily="50" charset="-128"/>
                <a:ea typeface="HGPｺﾞｼｯｸE" panose="020B0900000000000000" pitchFamily="50" charset="-128"/>
              </a:rPr>
              <a:t>10</a:t>
            </a:r>
            <a:r>
              <a:rPr lang="ja-JP" altLang="en-US" sz="2000" dirty="0" smtClean="0">
                <a:solidFill>
                  <a:schemeClr val="bg1"/>
                </a:solidFill>
                <a:latin typeface="HGPｺﾞｼｯｸE" panose="020B0900000000000000" pitchFamily="50" charset="-128"/>
                <a:ea typeface="HGPｺﾞｼｯｸE" panose="020B0900000000000000" pitchFamily="50" charset="-128"/>
              </a:rPr>
              <a:t>万円</a:t>
            </a:r>
            <a:r>
              <a:rPr lang="ja-JP" altLang="en-US" sz="2000" dirty="0">
                <a:solidFill>
                  <a:schemeClr val="bg1"/>
                </a:solidFill>
                <a:latin typeface="HGPｺﾞｼｯｸE" panose="020B0900000000000000" pitchFamily="50" charset="-128"/>
                <a:ea typeface="HGPｺﾞｼｯｸE" panose="020B0900000000000000" pitchFamily="50" charset="-128"/>
              </a:rPr>
              <a:t>で</a:t>
            </a:r>
            <a:r>
              <a:rPr lang="ja-JP" altLang="en-US" sz="2000" dirty="0" smtClean="0">
                <a:solidFill>
                  <a:schemeClr val="bg1"/>
                </a:solidFill>
                <a:latin typeface="HGPｺﾞｼｯｸE" panose="020B0900000000000000" pitchFamily="50" charset="-128"/>
                <a:ea typeface="HGPｺﾞｼｯｸE" panose="020B0900000000000000" pitchFamily="50" charset="-128"/>
              </a:rPr>
              <a:t>買う契約</a:t>
            </a:r>
            <a:r>
              <a:rPr lang="ja-JP" altLang="en-US" sz="2000" dirty="0">
                <a:solidFill>
                  <a:schemeClr val="bg1"/>
                </a:solidFill>
                <a:latin typeface="HGPｺﾞｼｯｸE" panose="020B0900000000000000" pitchFamily="50" charset="-128"/>
                <a:ea typeface="HGPｺﾞｼｯｸE" panose="020B0900000000000000" pitchFamily="50" charset="-128"/>
              </a:rPr>
              <a:t>を</a:t>
            </a:r>
            <a:r>
              <a:rPr lang="ja-JP" altLang="en-US" sz="2000" dirty="0" smtClean="0">
                <a:solidFill>
                  <a:schemeClr val="bg1"/>
                </a:solidFill>
                <a:latin typeface="HGPｺﾞｼｯｸE" panose="020B0900000000000000" pitchFamily="50" charset="-128"/>
                <a:ea typeface="HGPｺﾞｼｯｸE" panose="020B0900000000000000" pitchFamily="50" charset="-128"/>
              </a:rPr>
              <a:t>した場合に</a:t>
            </a:r>
          </a:p>
          <a:p>
            <a:pPr>
              <a:lnSpc>
                <a:spcPts val="2600"/>
              </a:lnSpc>
            </a:pPr>
            <a:r>
              <a:rPr lang="ja-JP" altLang="en-US" sz="2000" dirty="0" smtClean="0">
                <a:solidFill>
                  <a:schemeClr val="bg1"/>
                </a:solidFill>
                <a:latin typeface="HGPｺﾞｼｯｸE" panose="020B0900000000000000" pitchFamily="50" charset="-128"/>
                <a:ea typeface="HGPｺﾞｼｯｸE" panose="020B0900000000000000" pitchFamily="50" charset="-128"/>
              </a:rPr>
              <a:t>ついて</a:t>
            </a:r>
            <a:r>
              <a:rPr lang="ja-JP" altLang="en-US" sz="2000" dirty="0">
                <a:solidFill>
                  <a:schemeClr val="bg1"/>
                </a:solidFill>
                <a:latin typeface="HGPｺﾞｼｯｸE" panose="020B0900000000000000" pitchFamily="50" charset="-128"/>
                <a:ea typeface="HGPｺﾞｼｯｸE" panose="020B0900000000000000" pitchFamily="50" charset="-128"/>
              </a:rPr>
              <a:t>考えてみましょう</a:t>
            </a:r>
            <a:r>
              <a:rPr lang="ja-JP" altLang="en-US" sz="2000" dirty="0" smtClean="0">
                <a:solidFill>
                  <a:schemeClr val="bg1"/>
                </a:solidFill>
                <a:latin typeface="HGPｺﾞｼｯｸE" panose="020B0900000000000000" pitchFamily="50" charset="-128"/>
                <a:ea typeface="HGPｺﾞｼｯｸE" panose="020B0900000000000000" pitchFamily="50" charset="-128"/>
              </a:rPr>
              <a:t>。</a:t>
            </a:r>
            <a:endParaRPr lang="ja-JP" altLang="en-US" sz="2000" dirty="0">
              <a:solidFill>
                <a:schemeClr val="bg1"/>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611560" y="2598033"/>
            <a:ext cx="4413749" cy="733534"/>
          </a:xfrm>
          <a:prstGeom prst="rect">
            <a:avLst/>
          </a:prstGeom>
          <a:noFill/>
        </p:spPr>
        <p:txBody>
          <a:bodyPr wrap="square" rtlCol="0">
            <a:spAutoFit/>
          </a:bodyPr>
          <a:lstStyle/>
          <a:p>
            <a:pPr>
              <a:lnSpc>
                <a:spcPts val="2500"/>
              </a:lnSpc>
            </a:pPr>
            <a:r>
              <a:rPr lang="ja-JP" altLang="en-US" sz="1600" dirty="0" smtClean="0">
                <a:latin typeface="小塚ゴシック Pro R" pitchFamily="34" charset="-128"/>
                <a:ea typeface="小塚ゴシック Pro R" pitchFamily="34" charset="-128"/>
              </a:rPr>
              <a:t>お店</a:t>
            </a:r>
            <a:r>
              <a:rPr lang="ja-JP" altLang="en-US" sz="1600" dirty="0">
                <a:latin typeface="小塚ゴシック Pro R" pitchFamily="34" charset="-128"/>
                <a:ea typeface="小塚ゴシック Pro R" pitchFamily="34" charset="-128"/>
              </a:rPr>
              <a:t>にオートバイの引き渡しを求める権利と</a:t>
            </a:r>
            <a:r>
              <a:rPr lang="ja-JP" altLang="en-US" sz="1600" dirty="0" smtClean="0">
                <a:latin typeface="小塚ゴシック Pro R" pitchFamily="34" charset="-128"/>
                <a:ea typeface="小塚ゴシック Pro R" pitchFamily="34" charset="-128"/>
              </a:rPr>
              <a:t>、</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お店に</a:t>
            </a:r>
            <a:r>
              <a:rPr lang="en-US" altLang="ja-JP" sz="1600" dirty="0" smtClean="0">
                <a:latin typeface="小塚ゴシック Pro R" pitchFamily="34" charset="-128"/>
                <a:ea typeface="小塚ゴシック Pro R" pitchFamily="34" charset="-128"/>
              </a:rPr>
              <a:t>10</a:t>
            </a:r>
            <a:r>
              <a:rPr lang="ja-JP" altLang="en-US" sz="1600" dirty="0" smtClean="0">
                <a:latin typeface="小塚ゴシック Pro R" pitchFamily="34" charset="-128"/>
                <a:ea typeface="小塚ゴシック Pro R" pitchFamily="34" charset="-128"/>
              </a:rPr>
              <a:t>万円を払う</a:t>
            </a:r>
            <a:r>
              <a:rPr lang="ja-JP" altLang="en-US" sz="1600" dirty="0">
                <a:latin typeface="小塚ゴシック Pro R" pitchFamily="34" charset="-128"/>
                <a:ea typeface="小塚ゴシック Pro R" pitchFamily="34" charset="-128"/>
              </a:rPr>
              <a:t>義務があります。</a:t>
            </a:r>
          </a:p>
        </p:txBody>
      </p:sp>
      <p:grpSp>
        <p:nvGrpSpPr>
          <p:cNvPr id="2" name="グループ化 1"/>
          <p:cNvGrpSpPr/>
          <p:nvPr/>
        </p:nvGrpSpPr>
        <p:grpSpPr>
          <a:xfrm>
            <a:off x="5364088" y="2104781"/>
            <a:ext cx="2729608" cy="1544919"/>
            <a:chOff x="5364088" y="2104781"/>
            <a:chExt cx="2729608" cy="1544919"/>
          </a:xfrm>
        </p:grpSpPr>
        <p:sp>
          <p:nvSpPr>
            <p:cNvPr id="28" name="円/楕円 27"/>
            <p:cNvSpPr/>
            <p:nvPr/>
          </p:nvSpPr>
          <p:spPr>
            <a:xfrm>
              <a:off x="5364088" y="2104781"/>
              <a:ext cx="1839619" cy="1476657"/>
            </a:xfrm>
            <a:prstGeom prst="ellipse">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594481" y="2372192"/>
              <a:ext cx="1513278" cy="861774"/>
            </a:xfrm>
            <a:prstGeom prst="rect">
              <a:avLst/>
            </a:prstGeom>
            <a:noFill/>
          </p:spPr>
          <p:txBody>
            <a:bodyPr wrap="square" rtlCol="0">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契約する</a:t>
              </a:r>
              <a:r>
                <a:rPr lang="ja-JP" altLang="en-US" sz="1200" dirty="0" smtClean="0">
                  <a:latin typeface="HGPｺﾞｼｯｸE" panose="020B0900000000000000" pitchFamily="50" charset="-128"/>
                  <a:ea typeface="HGPｺﾞｼｯｸE" panose="020B0900000000000000" pitchFamily="50" charset="-128"/>
                </a:rPr>
                <a:t>と</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権利と義務が</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発生</a:t>
              </a:r>
              <a:r>
                <a:rPr lang="ja-JP" altLang="en-US" sz="1200" dirty="0">
                  <a:latin typeface="HGPｺﾞｼｯｸE" panose="020B0900000000000000" pitchFamily="50" charset="-128"/>
                  <a:ea typeface="HGPｺﾞｼｯｸE" panose="020B0900000000000000" pitchFamily="50" charset="-128"/>
                </a:rPr>
                <a:t>するんだね。</a:t>
              </a:r>
            </a:p>
          </p:txBody>
        </p:sp>
        <p:pic>
          <p:nvPicPr>
            <p:cNvPr id="2048" name="図 20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2683" y="2173700"/>
              <a:ext cx="1351013" cy="1476000"/>
            </a:xfrm>
            <a:prstGeom prst="rect">
              <a:avLst/>
            </a:prstGeom>
          </p:spPr>
        </p:pic>
      </p:grpSp>
      <p:sp>
        <p:nvSpPr>
          <p:cNvPr id="17" name="テキスト ボックス 16"/>
          <p:cNvSpPr txBox="1"/>
          <p:nvPr/>
        </p:nvSpPr>
        <p:spPr>
          <a:xfrm>
            <a:off x="4572000" y="3668544"/>
            <a:ext cx="4176322" cy="1695336"/>
          </a:xfrm>
          <a:prstGeom prst="rect">
            <a:avLst/>
          </a:prstGeom>
          <a:noFill/>
        </p:spPr>
        <p:txBody>
          <a:bodyPr wrap="square" rtlCol="0">
            <a:spAutoFit/>
          </a:bodyPr>
          <a:lstStyle/>
          <a:p>
            <a:pPr>
              <a:lnSpc>
                <a:spcPts val="2500"/>
              </a:lnSpc>
            </a:pPr>
            <a:r>
              <a:rPr lang="en-US" altLang="ja-JP" sz="1600" dirty="0" smtClean="0">
                <a:latin typeface="小塚ゴシック Pro R" pitchFamily="34" charset="-128"/>
                <a:ea typeface="小塚ゴシック Pro R" pitchFamily="34" charset="-128"/>
              </a:rPr>
              <a:t>10</a:t>
            </a:r>
            <a:r>
              <a:rPr lang="ja-JP" altLang="en-US" sz="1600" dirty="0" smtClean="0">
                <a:latin typeface="小塚ゴシック Pro R" pitchFamily="34" charset="-128"/>
                <a:ea typeface="小塚ゴシック Pro R" pitchFamily="34" charset="-128"/>
              </a:rPr>
              <a:t>万円</a:t>
            </a:r>
            <a:r>
              <a:rPr lang="ja-JP" altLang="en-US" sz="1600" dirty="0">
                <a:latin typeface="小塚ゴシック Pro R" pitchFamily="34" charset="-128"/>
                <a:ea typeface="小塚ゴシック Pro R" pitchFamily="34" charset="-128"/>
              </a:rPr>
              <a:t>を支払った</a:t>
            </a:r>
            <a:r>
              <a:rPr lang="ja-JP" altLang="en-US" sz="1600" dirty="0" smtClean="0">
                <a:latin typeface="小塚ゴシック Pro R" pitchFamily="34" charset="-128"/>
                <a:ea typeface="小塚ゴシック Pro R" pitchFamily="34" charset="-128"/>
              </a:rPr>
              <a:t>のにお店</a:t>
            </a:r>
            <a:r>
              <a:rPr lang="ja-JP" altLang="en-US" sz="1600" dirty="0">
                <a:latin typeface="小塚ゴシック Pro R" pitchFamily="34" charset="-128"/>
                <a:ea typeface="小塚ゴシック Pro R" pitchFamily="34" charset="-128"/>
              </a:rPr>
              <a:t>がオートバイ</a:t>
            </a:r>
            <a:r>
              <a:rPr lang="ja-JP" altLang="en-US" sz="1600" dirty="0" smtClean="0">
                <a:latin typeface="小塚ゴシック Pro R" pitchFamily="34" charset="-128"/>
                <a:ea typeface="小塚ゴシック Pro R" pitchFamily="34" charset="-128"/>
              </a:rPr>
              <a:t>を</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引き渡さない</a:t>
            </a:r>
            <a:r>
              <a:rPr lang="ja-JP" altLang="en-US" sz="1600" dirty="0">
                <a:latin typeface="小塚ゴシック Pro R" pitchFamily="34" charset="-128"/>
                <a:ea typeface="小塚ゴシック Pro R" pitchFamily="34" charset="-128"/>
              </a:rPr>
              <a:t>場合は、義務を果たす</a:t>
            </a:r>
            <a:r>
              <a:rPr lang="ja-JP" altLang="en-US" sz="1600" dirty="0" smtClean="0">
                <a:latin typeface="小塚ゴシック Pro R" pitchFamily="34" charset="-128"/>
                <a:ea typeface="小塚ゴシック Pro R" pitchFamily="34" charset="-128"/>
              </a:rPr>
              <a:t>よう</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裁判所</a:t>
            </a:r>
            <a:r>
              <a:rPr lang="ja-JP" altLang="en-US" sz="1600" dirty="0">
                <a:latin typeface="小塚ゴシック Pro R" pitchFamily="34" charset="-128"/>
                <a:ea typeface="小塚ゴシック Pro R" pitchFamily="34" charset="-128"/>
              </a:rPr>
              <a:t>に訴えることができます。</a:t>
            </a:r>
          </a:p>
          <a:p>
            <a:pPr>
              <a:lnSpc>
                <a:spcPts val="2500"/>
              </a:lnSpc>
            </a:pPr>
            <a:r>
              <a:rPr lang="ja-JP" altLang="en-US" sz="1600" dirty="0" smtClean="0">
                <a:latin typeface="小塚ゴシック Pro R" pitchFamily="34" charset="-128"/>
                <a:ea typeface="小塚ゴシック Pro R" pitchFamily="34" charset="-128"/>
              </a:rPr>
              <a:t>約束のうち、法的な拘束力</a:t>
            </a:r>
          </a:p>
          <a:p>
            <a:pPr>
              <a:lnSpc>
                <a:spcPts val="2500"/>
              </a:lnSpc>
            </a:pPr>
            <a:r>
              <a:rPr lang="ja-JP" altLang="en-US" sz="1600" dirty="0" smtClean="0">
                <a:latin typeface="小塚ゴシック Pro R" pitchFamily="34" charset="-128"/>
                <a:ea typeface="小塚ゴシック Pro R" pitchFamily="34" charset="-128"/>
              </a:rPr>
              <a:t>があるのが契約です。</a:t>
            </a:r>
            <a:endParaRPr lang="ja-JP" altLang="en-US" sz="1600" dirty="0">
              <a:latin typeface="小塚ゴシック Pro R" pitchFamily="34" charset="-128"/>
              <a:ea typeface="小塚ゴシック Pro R" pitchFamily="34" charset="-128"/>
            </a:endParaRPr>
          </a:p>
        </p:txBody>
      </p:sp>
      <p:pic>
        <p:nvPicPr>
          <p:cNvPr id="2054" name="図 20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1418" y="4699262"/>
            <a:ext cx="1622109" cy="1385844"/>
          </a:xfrm>
          <a:prstGeom prst="rect">
            <a:avLst/>
          </a:prstGeom>
        </p:spPr>
      </p:pic>
    </p:spTree>
    <p:custDataLst>
      <p:tags r:id="rId1"/>
    </p:custDataLst>
    <p:extLst>
      <p:ext uri="{BB962C8B-B14F-4D97-AF65-F5344CB8AC3E}">
        <p14:creationId xmlns:p14="http://schemas.microsoft.com/office/powerpoint/2010/main" val="1075017610"/>
      </p:ext>
    </p:extLst>
  </p:cSld>
  <p:clrMapOvr>
    <a:masterClrMapping/>
  </p:clrMapOvr>
  <mc:AlternateContent xmlns:mc="http://schemas.openxmlformats.org/markup-compatibility/2006" xmlns:p14="http://schemas.microsoft.com/office/powerpoint/2010/main">
    <mc:Choice Requires="p14">
      <p:transition spd="slow" p14:dur="2000" advTm="44054"/>
    </mc:Choice>
    <mc:Fallback xmlns="">
      <p:transition spd="slow" advTm="440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P spid="17" grpId="0"/>
    </p:bldLst>
  </p:timing>
  <p:extLst mod="1">
    <p:ext uri="{E180D4A7-C9FB-4DFB-919C-405C955672EB}">
      <p14:showEvtLst xmlns:p14="http://schemas.microsoft.com/office/powerpoint/2010/main">
        <p14:playEvt time="1164" objId="14"/>
        <p14:stopEvt time="7930" objId="14"/>
        <p14:playEvt time="8834" objId="8"/>
        <p14:playEvt time="18172" objId="7"/>
        <p14:stopEvt time="18965" objId="8"/>
        <p14:stopEvt time="22578" objId="7"/>
        <p14:playEvt time="23610" objId="10"/>
        <p14:stopEvt time="43010" objId="10"/>
      </p14:showEvtLst>
    </p:ext>
  </p:extLs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98"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11" name="テキスト ボックス 10"/>
          <p:cNvSpPr txBox="1"/>
          <p:nvPr/>
        </p:nvSpPr>
        <p:spPr>
          <a:xfrm>
            <a:off x="2505785" y="1679659"/>
            <a:ext cx="4154447" cy="808876"/>
          </a:xfrm>
          <a:prstGeom prst="rect">
            <a:avLst/>
          </a:prstGeom>
          <a:noFill/>
        </p:spPr>
        <p:txBody>
          <a:bodyPr wrap="square" rtlCol="0">
            <a:spAutoFit/>
          </a:bodyPr>
          <a:lstStyle/>
          <a:p>
            <a:pPr>
              <a:lnSpc>
                <a:spcPts val="3000"/>
              </a:lnSpc>
            </a:pPr>
            <a:r>
              <a:rPr lang="ja-JP" altLang="en-US" sz="2000" dirty="0">
                <a:latin typeface="HGPｺﾞｼｯｸE" panose="020B0900000000000000" pitchFamily="50" charset="-128"/>
                <a:ea typeface="HGPｺﾞｼｯｸE" panose="020B0900000000000000" pitchFamily="50" charset="-128"/>
              </a:rPr>
              <a:t>契約は、当事者双方の意思表示</a:t>
            </a:r>
            <a:r>
              <a:rPr lang="ja-JP" altLang="en-US" sz="2000" dirty="0" smtClean="0">
                <a:latin typeface="HGPｺﾞｼｯｸE" panose="020B0900000000000000" pitchFamily="50" charset="-128"/>
                <a:ea typeface="HGPｺﾞｼｯｸE" panose="020B0900000000000000" pitchFamily="50" charset="-128"/>
              </a:rPr>
              <a:t>が</a:t>
            </a:r>
            <a:endParaRPr lang="en-US" altLang="ja-JP" sz="2000" dirty="0" smtClean="0">
              <a:latin typeface="HGPｺﾞｼｯｸE" panose="020B0900000000000000" pitchFamily="50" charset="-128"/>
              <a:ea typeface="HGPｺﾞｼｯｸE" panose="020B0900000000000000" pitchFamily="50" charset="-128"/>
            </a:endParaRPr>
          </a:p>
          <a:p>
            <a:pPr>
              <a:lnSpc>
                <a:spcPts val="3000"/>
              </a:lnSpc>
            </a:pPr>
            <a:r>
              <a:rPr lang="ja-JP" altLang="en-US" sz="2000" dirty="0" smtClean="0">
                <a:latin typeface="HGPｺﾞｼｯｸE" panose="020B0900000000000000" pitchFamily="50" charset="-128"/>
                <a:ea typeface="HGPｺﾞｼｯｸE" panose="020B0900000000000000" pitchFamily="50" charset="-128"/>
              </a:rPr>
              <a:t>合致すること</a:t>
            </a:r>
            <a:r>
              <a:rPr lang="ja-JP" altLang="en-US" sz="2000" dirty="0">
                <a:latin typeface="HGPｺﾞｼｯｸE" panose="020B0900000000000000" pitchFamily="50" charset="-128"/>
                <a:ea typeface="HGPｺﾞｼｯｸE" panose="020B0900000000000000" pitchFamily="50" charset="-128"/>
              </a:rPr>
              <a:t>によって成立します。</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273" y="2924944"/>
            <a:ext cx="3688918" cy="2484000"/>
          </a:xfrm>
          <a:prstGeom prst="rect">
            <a:avLst/>
          </a:prstGeom>
        </p:spPr>
      </p:pic>
    </p:spTree>
    <p:custDataLst>
      <p:tags r:id="rId1"/>
    </p:custDataLst>
    <p:extLst>
      <p:ext uri="{BB962C8B-B14F-4D97-AF65-F5344CB8AC3E}">
        <p14:creationId xmlns:p14="http://schemas.microsoft.com/office/powerpoint/2010/main" val="4087849207"/>
      </p:ext>
    </p:extLst>
  </p:cSld>
  <p:clrMapOvr>
    <a:masterClrMapping/>
  </p:clrMapOvr>
  <mc:AlternateContent xmlns:mc="http://schemas.openxmlformats.org/markup-compatibility/2006" xmlns:p14="http://schemas.microsoft.com/office/powerpoint/2010/main">
    <mc:Choice Requires="p14">
      <p:transition spd="slow" p14:dur="2000" advTm="15254"/>
    </mc:Choice>
    <mc:Fallback xmlns="">
      <p:transition spd="slow" advTm="15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mod="1">
    <p:ext uri="{E180D4A7-C9FB-4DFB-919C-405C955672EB}">
      <p14:showEvtLst xmlns:p14="http://schemas.microsoft.com/office/powerpoint/2010/main">
        <p14:playEvt time="1016" objId="3"/>
        <p14:stopEvt time="3291" objId="3"/>
        <p14:playEvt time="4415" objId="6"/>
        <p14:stopEvt time="14148" objId="6"/>
      </p14:showEvtLst>
    </p:ext>
  </p:extLs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855" y="2257037"/>
            <a:ext cx="2191076" cy="298800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487960"/>
            <a:ext cx="8083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 12"/>
          <p:cNvSpPr/>
          <p:nvPr/>
        </p:nvSpPr>
        <p:spPr>
          <a:xfrm>
            <a:off x="2454004" y="1556792"/>
            <a:ext cx="5991927" cy="5345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38" y="6309320"/>
            <a:ext cx="981371" cy="360000"/>
          </a:xfrm>
          <a:prstGeom prst="rect">
            <a:avLst/>
          </a:prstGeom>
        </p:spPr>
      </p:pic>
      <p:sp>
        <p:nvSpPr>
          <p:cNvPr id="5" name="テキスト ボックス 4"/>
          <p:cNvSpPr txBox="1"/>
          <p:nvPr/>
        </p:nvSpPr>
        <p:spPr>
          <a:xfrm>
            <a:off x="2644627" y="1615668"/>
            <a:ext cx="5610214" cy="425758"/>
          </a:xfrm>
          <a:prstGeom prst="rect">
            <a:avLst/>
          </a:prstGeom>
          <a:noFill/>
        </p:spPr>
        <p:txBody>
          <a:bodyPr wrap="square" rtlCol="0">
            <a:spAutoFit/>
          </a:bodyPr>
          <a:lstStyle/>
          <a:p>
            <a:pPr>
              <a:lnSpc>
                <a:spcPts val="2600"/>
              </a:lnSpc>
            </a:pPr>
            <a:r>
              <a:rPr lang="ja-JP" altLang="en-US" sz="2000" dirty="0">
                <a:solidFill>
                  <a:schemeClr val="bg1"/>
                </a:solidFill>
                <a:latin typeface="HGPｺﾞｼｯｸE" panose="020B0900000000000000" pitchFamily="50" charset="-128"/>
                <a:ea typeface="HGPｺﾞｼｯｸE" panose="020B0900000000000000" pitchFamily="50" charset="-128"/>
              </a:rPr>
              <a:t>「訪問買い取り」の事例から考えてみましょう</a:t>
            </a:r>
            <a:r>
              <a:rPr lang="ja-JP" altLang="en-US" sz="2000" dirty="0" smtClean="0">
                <a:solidFill>
                  <a:schemeClr val="bg1"/>
                </a:solidFill>
                <a:latin typeface="HGPｺﾞｼｯｸE" panose="020B0900000000000000" pitchFamily="50" charset="-128"/>
                <a:ea typeface="HGPｺﾞｼｯｸE" panose="020B0900000000000000" pitchFamily="50" charset="-128"/>
              </a:rPr>
              <a:t>。</a:t>
            </a:r>
            <a:endParaRPr lang="ja-JP" altLang="en-US" sz="2000" dirty="0">
              <a:solidFill>
                <a:schemeClr val="bg1"/>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2436801" y="2204864"/>
            <a:ext cx="4344552" cy="2336537"/>
          </a:xfrm>
          <a:prstGeom prst="rect">
            <a:avLst/>
          </a:prstGeom>
          <a:noFill/>
        </p:spPr>
        <p:txBody>
          <a:bodyPr wrap="square" rtlCol="0">
            <a:spAutoFit/>
          </a:bodyPr>
          <a:lstStyle/>
          <a:p>
            <a:pPr>
              <a:lnSpc>
                <a:spcPts val="2500"/>
              </a:lnSpc>
            </a:pPr>
            <a:r>
              <a:rPr lang="ja-JP" altLang="en-US" sz="1600" dirty="0">
                <a:latin typeface="小塚ゴシック Pro R" pitchFamily="34" charset="-128"/>
                <a:ea typeface="小塚ゴシック Pro R" pitchFamily="34" charset="-128"/>
              </a:rPr>
              <a:t>リサイクル業者</a:t>
            </a:r>
            <a:r>
              <a:rPr lang="ja-JP" altLang="en-US" sz="1600" dirty="0" smtClean="0">
                <a:latin typeface="小塚ゴシック Pro R" pitchFamily="34" charset="-128"/>
                <a:ea typeface="小塚ゴシック Pro R" pitchFamily="34" charset="-128"/>
              </a:rPr>
              <a:t>から</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a:t>
            </a:r>
            <a:r>
              <a:rPr lang="ja-JP" altLang="en-US" sz="1600" dirty="0">
                <a:latin typeface="小塚ゴシック Pro R" pitchFamily="34" charset="-128"/>
                <a:ea typeface="小塚ゴシック Pro R" pitchFamily="34" charset="-128"/>
              </a:rPr>
              <a:t>不用品を買い取る」と電話があり</a:t>
            </a:r>
            <a:r>
              <a:rPr lang="ja-JP" altLang="en-US" sz="1600" dirty="0" smtClean="0">
                <a:latin typeface="小塚ゴシック Pro R" pitchFamily="34" charset="-128"/>
                <a:ea typeface="小塚ゴシック Pro R" pitchFamily="34" charset="-128"/>
              </a:rPr>
              <a:t>、</a:t>
            </a:r>
          </a:p>
          <a:p>
            <a:pPr>
              <a:lnSpc>
                <a:spcPts val="2500"/>
              </a:lnSpc>
            </a:pPr>
            <a:r>
              <a:rPr lang="ja-JP" altLang="en-US" sz="1600" dirty="0" smtClean="0">
                <a:latin typeface="小塚ゴシック Pro R" pitchFamily="34" charset="-128"/>
                <a:ea typeface="小塚ゴシック Pro R" pitchFamily="34" charset="-128"/>
              </a:rPr>
              <a:t>自宅</a:t>
            </a:r>
            <a:r>
              <a:rPr lang="ja-JP" altLang="en-US" sz="1600" dirty="0">
                <a:latin typeface="小塚ゴシック Pro R" pitchFamily="34" charset="-128"/>
                <a:ea typeface="小塚ゴシック Pro R" pitchFamily="34" charset="-128"/>
              </a:rPr>
              <a:t>に来てもらいました</a:t>
            </a:r>
            <a:r>
              <a:rPr lang="ja-JP" altLang="en-US" sz="1600" dirty="0" smtClean="0">
                <a:latin typeface="小塚ゴシック Pro R" pitchFamily="34" charset="-128"/>
                <a:ea typeface="小塚ゴシック Pro R" pitchFamily="34" charset="-128"/>
              </a:rPr>
              <a:t>。</a:t>
            </a:r>
            <a:endParaRPr lang="en-US" altLang="ja-JP" sz="1600" dirty="0" smtClean="0">
              <a:latin typeface="小塚ゴシック Pro R" pitchFamily="34" charset="-128"/>
              <a:ea typeface="小塚ゴシック Pro R" pitchFamily="34" charset="-128"/>
            </a:endParaRPr>
          </a:p>
          <a:p>
            <a:pPr>
              <a:lnSpc>
                <a:spcPts val="2500"/>
              </a:lnSpc>
            </a:pPr>
            <a:r>
              <a:rPr lang="ja-JP" altLang="en-US" sz="1600" dirty="0" smtClean="0">
                <a:latin typeface="小塚ゴシック Pro R" pitchFamily="34" charset="-128"/>
                <a:ea typeface="小塚ゴシック Pro R" pitchFamily="34" charset="-128"/>
              </a:rPr>
              <a:t>する</a:t>
            </a:r>
            <a:r>
              <a:rPr lang="ja-JP" altLang="en-US" sz="1600" dirty="0">
                <a:latin typeface="小塚ゴシック Pro R" pitchFamily="34" charset="-128"/>
                <a:ea typeface="小塚ゴシック Pro R" pitchFamily="34" charset="-128"/>
              </a:rPr>
              <a:t>と「貴金属を見せてほしい」</a:t>
            </a:r>
            <a:r>
              <a:rPr lang="ja-JP" altLang="en-US" sz="1600" dirty="0" smtClean="0">
                <a:latin typeface="小塚ゴシック Pro R" pitchFamily="34" charset="-128"/>
                <a:ea typeface="小塚ゴシック Pro R" pitchFamily="34" charset="-128"/>
              </a:rPr>
              <a:t>と言われ</a:t>
            </a:r>
            <a:r>
              <a:rPr lang="ja-JP" altLang="en-US" sz="1600" dirty="0">
                <a:latin typeface="小塚ゴシック Pro R" pitchFamily="34" charset="-128"/>
                <a:ea typeface="小塚ゴシック Pro R" pitchFamily="34" charset="-128"/>
              </a:rPr>
              <a:t>、お気に入りのネックレス</a:t>
            </a:r>
            <a:r>
              <a:rPr lang="ja-JP" altLang="en-US" sz="1600" dirty="0" smtClean="0">
                <a:latin typeface="小塚ゴシック Pro R" pitchFamily="34" charset="-128"/>
                <a:ea typeface="小塚ゴシック Pro R" pitchFamily="34" charset="-128"/>
              </a:rPr>
              <a:t>を見せたら、</a:t>
            </a:r>
          </a:p>
          <a:p>
            <a:pPr>
              <a:lnSpc>
                <a:spcPts val="2500"/>
              </a:lnSpc>
            </a:pPr>
            <a:r>
              <a:rPr lang="ja-JP" altLang="en-US" sz="1600" dirty="0" smtClean="0">
                <a:latin typeface="小塚ゴシック Pro R" pitchFamily="34" charset="-128"/>
                <a:ea typeface="小塚ゴシック Pro R" pitchFamily="34" charset="-128"/>
              </a:rPr>
              <a:t>「</a:t>
            </a:r>
            <a:r>
              <a:rPr lang="en-US" altLang="ja-JP" sz="1600" dirty="0" smtClean="0">
                <a:latin typeface="小塚ゴシック Pro R" pitchFamily="34" charset="-128"/>
                <a:ea typeface="小塚ゴシック Pro R" pitchFamily="34" charset="-128"/>
              </a:rPr>
              <a:t>50</a:t>
            </a:r>
            <a:r>
              <a:rPr lang="ja-JP" altLang="en-US" sz="1600" dirty="0" smtClean="0">
                <a:latin typeface="小塚ゴシック Pro R" pitchFamily="34" charset="-128"/>
                <a:ea typeface="小塚ゴシック Pro R" pitchFamily="34" charset="-128"/>
              </a:rPr>
              <a:t>円</a:t>
            </a:r>
            <a:r>
              <a:rPr lang="ja-JP" altLang="en-US" sz="1600" dirty="0">
                <a:latin typeface="小塚ゴシック Pro R" pitchFamily="34" charset="-128"/>
                <a:ea typeface="小塚ゴシック Pro R" pitchFamily="34" charset="-128"/>
              </a:rPr>
              <a:t>で買い取りたい」</a:t>
            </a:r>
            <a:r>
              <a:rPr lang="ja-JP" altLang="en-US" sz="1600" dirty="0" smtClean="0">
                <a:latin typeface="小塚ゴシック Pro R" pitchFamily="34" charset="-128"/>
                <a:ea typeface="小塚ゴシック Pro R" pitchFamily="34" charset="-128"/>
              </a:rPr>
              <a:t>と言われました。</a:t>
            </a:r>
          </a:p>
          <a:p>
            <a:pPr>
              <a:lnSpc>
                <a:spcPts val="2500"/>
              </a:lnSpc>
            </a:pPr>
            <a:r>
              <a:rPr lang="ja-JP" altLang="en-US" sz="1600" dirty="0" smtClean="0">
                <a:latin typeface="小塚ゴシック Pro R" pitchFamily="34" charset="-128"/>
                <a:ea typeface="小塚ゴシック Pro R" pitchFamily="34" charset="-128"/>
              </a:rPr>
              <a:t>どう</a:t>
            </a:r>
            <a:r>
              <a:rPr lang="ja-JP" altLang="en-US" sz="1600" dirty="0">
                <a:latin typeface="小塚ゴシック Pro R" pitchFamily="34" charset="-128"/>
                <a:ea typeface="小塚ゴシック Pro R" pitchFamily="34" charset="-128"/>
              </a:rPr>
              <a:t>しますか。</a:t>
            </a:r>
          </a:p>
        </p:txBody>
      </p:sp>
      <p:grpSp>
        <p:nvGrpSpPr>
          <p:cNvPr id="6" name="グループ化 5"/>
          <p:cNvGrpSpPr/>
          <p:nvPr/>
        </p:nvGrpSpPr>
        <p:grpSpPr>
          <a:xfrm>
            <a:off x="608848" y="1741458"/>
            <a:ext cx="1736315" cy="2829839"/>
            <a:chOff x="608848" y="1741458"/>
            <a:chExt cx="1736315" cy="2829839"/>
          </a:xfrm>
        </p:grpSpPr>
        <p:sp>
          <p:nvSpPr>
            <p:cNvPr id="12" name="円/楕円 11"/>
            <p:cNvSpPr/>
            <p:nvPr/>
          </p:nvSpPr>
          <p:spPr>
            <a:xfrm>
              <a:off x="608848" y="1741458"/>
              <a:ext cx="1736315" cy="164693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76097" y="2063170"/>
              <a:ext cx="1074333" cy="861774"/>
            </a:xfrm>
            <a:prstGeom prst="rect">
              <a:avLst/>
            </a:prstGeom>
          </p:spPr>
          <p:txBody>
            <a:bodyPr wrap="none">
              <a:spAutoFit/>
            </a:bodyPr>
            <a:lstStyle/>
            <a:p>
              <a:pPr algn="ctr">
                <a:lnSpc>
                  <a:spcPts val="2000"/>
                </a:lnSpc>
              </a:pPr>
              <a:r>
                <a:rPr lang="ja-JP" altLang="en-US" sz="1200" dirty="0">
                  <a:latin typeface="HGPｺﾞｼｯｸE" panose="020B0900000000000000" pitchFamily="50" charset="-128"/>
                  <a:ea typeface="HGPｺﾞｼｯｸE" panose="020B0900000000000000" pitchFamily="50" charset="-128"/>
                </a:rPr>
                <a:t>意思表示</a:t>
              </a:r>
              <a:r>
                <a:rPr lang="ja-JP" altLang="en-US" sz="1200" dirty="0" smtClean="0">
                  <a:latin typeface="HGPｺﾞｼｯｸE" panose="020B0900000000000000" pitchFamily="50" charset="-128"/>
                  <a:ea typeface="HGPｺﾞｼｯｸE" panose="020B0900000000000000" pitchFamily="50" charset="-128"/>
                </a:rPr>
                <a:t>が</a:t>
              </a:r>
              <a:endParaRPr lang="en-US" altLang="ja-JP" sz="1200" dirty="0" smtClean="0">
                <a:latin typeface="HGPｺﾞｼｯｸE" panose="020B0900000000000000" pitchFamily="50" charset="-128"/>
                <a:ea typeface="HGPｺﾞｼｯｸE" panose="020B0900000000000000" pitchFamily="50" charset="-128"/>
              </a:endParaRPr>
            </a:p>
            <a:p>
              <a:pPr algn="ctr">
                <a:lnSpc>
                  <a:spcPts val="2000"/>
                </a:lnSpc>
              </a:pPr>
              <a:r>
                <a:rPr lang="ja-JP" altLang="en-US" sz="1200" dirty="0" smtClean="0">
                  <a:latin typeface="HGPｺﾞｼｯｸE" panose="020B0900000000000000" pitchFamily="50" charset="-128"/>
                  <a:ea typeface="HGPｺﾞｼｯｸE" panose="020B0900000000000000" pitchFamily="50" charset="-128"/>
                </a:rPr>
                <a:t>合致</a:t>
              </a:r>
              <a:r>
                <a:rPr lang="ja-JP" altLang="en-US" sz="1200" dirty="0">
                  <a:latin typeface="HGPｺﾞｼｯｸE" panose="020B0900000000000000" pitchFamily="50" charset="-128"/>
                  <a:ea typeface="HGPｺﾞｼｯｸE" panose="020B0900000000000000" pitchFamily="50" charset="-128"/>
                </a:rPr>
                <a:t>する</a:t>
              </a:r>
              <a:r>
                <a:rPr lang="ja-JP" altLang="en-US" sz="1200" dirty="0" smtClean="0">
                  <a:latin typeface="HGPｺﾞｼｯｸE" panose="020B0900000000000000" pitchFamily="50" charset="-128"/>
                  <a:ea typeface="HGPｺﾞｼｯｸE" panose="020B0900000000000000" pitchFamily="50" charset="-128"/>
                </a:rPr>
                <a:t>って</a:t>
              </a:r>
              <a:endParaRPr lang="en-US" altLang="ja-JP" sz="1200" dirty="0" smtClean="0">
                <a:latin typeface="HGPｺﾞｼｯｸE" panose="020B0900000000000000" pitchFamily="50" charset="-128"/>
                <a:ea typeface="HGPｺﾞｼｯｸE" panose="020B0900000000000000" pitchFamily="50" charset="-128"/>
              </a:endParaRPr>
            </a:p>
            <a:p>
              <a:pPr algn="ctr">
                <a:lnSpc>
                  <a:spcPts val="2000"/>
                </a:lnSpc>
              </a:pPr>
              <a:r>
                <a:rPr lang="ja-JP" altLang="en-US" sz="1200" dirty="0" smtClean="0">
                  <a:latin typeface="HGPｺﾞｼｯｸE" panose="020B0900000000000000" pitchFamily="50" charset="-128"/>
                  <a:ea typeface="HGPｺﾞｼｯｸE" panose="020B0900000000000000" pitchFamily="50" charset="-128"/>
                </a:rPr>
                <a:t>どう</a:t>
              </a:r>
              <a:r>
                <a:rPr lang="ja-JP" altLang="en-US" sz="1200" dirty="0">
                  <a:latin typeface="HGPｺﾞｼｯｸE" panose="020B0900000000000000" pitchFamily="50" charset="-128"/>
                  <a:ea typeface="HGPｺﾞｼｯｸE" panose="020B0900000000000000" pitchFamily="50" charset="-128"/>
                </a:rPr>
                <a:t>いうこと？</a:t>
              </a: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2951297"/>
              <a:ext cx="1258509" cy="1620000"/>
            </a:xfrm>
            <a:prstGeom prst="rect">
              <a:avLst/>
            </a:prstGeom>
          </p:spPr>
        </p:pic>
      </p:grpSp>
      <p:grpSp>
        <p:nvGrpSpPr>
          <p:cNvPr id="11" name="グループ化 10"/>
          <p:cNvGrpSpPr/>
          <p:nvPr/>
        </p:nvGrpSpPr>
        <p:grpSpPr>
          <a:xfrm>
            <a:off x="1619672" y="4571297"/>
            <a:ext cx="3872425" cy="1656000"/>
            <a:chOff x="1619672" y="4571297"/>
            <a:chExt cx="3872425" cy="1656000"/>
          </a:xfrm>
        </p:grpSpPr>
        <p:sp>
          <p:nvSpPr>
            <p:cNvPr id="14" name="円/楕円 13"/>
            <p:cNvSpPr/>
            <p:nvPr/>
          </p:nvSpPr>
          <p:spPr>
            <a:xfrm>
              <a:off x="2345163" y="4725144"/>
              <a:ext cx="1698775" cy="138919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1619672" y="4571297"/>
              <a:ext cx="3872425" cy="1656000"/>
              <a:chOff x="1619672" y="4571297"/>
              <a:chExt cx="3872425" cy="1656000"/>
            </a:xfrm>
          </p:grpSpPr>
          <p:sp>
            <p:nvSpPr>
              <p:cNvPr id="15" name="正方形/長方形 14"/>
              <p:cNvSpPr/>
              <p:nvPr/>
            </p:nvSpPr>
            <p:spPr>
              <a:xfrm>
                <a:off x="2631176" y="4988855"/>
                <a:ext cx="1125629" cy="861774"/>
              </a:xfrm>
              <a:prstGeom prst="rect">
                <a:avLst/>
              </a:prstGeom>
            </p:spPr>
            <p:txBody>
              <a:bodyPr wrap="none">
                <a:spAutoFit/>
              </a:bodyPr>
              <a:lstStyle/>
              <a:p>
                <a:pPr>
                  <a:lnSpc>
                    <a:spcPts val="2000"/>
                  </a:lnSpc>
                </a:pPr>
                <a:r>
                  <a:rPr lang="ja-JP" altLang="en-US" sz="1200" dirty="0">
                    <a:latin typeface="HGPｺﾞｼｯｸE" panose="020B0900000000000000" pitchFamily="50" charset="-128"/>
                    <a:ea typeface="HGPｺﾞｼｯｸE" panose="020B0900000000000000" pitchFamily="50" charset="-128"/>
                  </a:rPr>
                  <a:t>５０円なんか</a:t>
                </a:r>
                <a:r>
                  <a:rPr lang="ja-JP" altLang="en-US" sz="1200" dirty="0" smtClean="0">
                    <a:latin typeface="HGPｺﾞｼｯｸE" panose="020B0900000000000000" pitchFamily="50" charset="-128"/>
                    <a:ea typeface="HGPｺﾞｼｯｸE" panose="020B0900000000000000" pitchFamily="50" charset="-128"/>
                  </a:rPr>
                  <a:t>で</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売りたく</a:t>
                </a:r>
                <a:r>
                  <a:rPr lang="ja-JP" altLang="en-US" sz="1200" dirty="0">
                    <a:latin typeface="HGPｺﾞｼｯｸE" panose="020B0900000000000000" pitchFamily="50" charset="-128"/>
                    <a:ea typeface="HGPｺﾞｼｯｸE" panose="020B0900000000000000" pitchFamily="50" charset="-128"/>
                  </a:rPr>
                  <a:t>ない</a:t>
                </a:r>
                <a:r>
                  <a:rPr lang="ja-JP" altLang="en-US" sz="1200" dirty="0" smtClean="0">
                    <a:latin typeface="HGPｺﾞｼｯｸE" panose="020B0900000000000000" pitchFamily="50" charset="-128"/>
                    <a:ea typeface="HGPｺﾞｼｯｸE" panose="020B0900000000000000" pitchFamily="50" charset="-128"/>
                  </a:rPr>
                  <a:t>。</a:t>
                </a:r>
                <a:endParaRPr lang="en-US" altLang="ja-JP" sz="1200" dirty="0" smtClean="0">
                  <a:latin typeface="HGPｺﾞｼｯｸE" panose="020B0900000000000000" pitchFamily="50" charset="-128"/>
                  <a:ea typeface="HGPｺﾞｼｯｸE" panose="020B0900000000000000" pitchFamily="50" charset="-128"/>
                </a:endParaRPr>
              </a:p>
              <a:p>
                <a:pPr>
                  <a:lnSpc>
                    <a:spcPts val="2000"/>
                  </a:lnSpc>
                </a:pPr>
                <a:r>
                  <a:rPr lang="ja-JP" altLang="en-US" sz="1200" dirty="0" smtClean="0">
                    <a:latin typeface="HGPｺﾞｼｯｸE" panose="020B0900000000000000" pitchFamily="50" charset="-128"/>
                    <a:ea typeface="HGPｺﾞｼｯｸE" panose="020B0900000000000000" pitchFamily="50" charset="-128"/>
                  </a:rPr>
                  <a:t>断る</a:t>
                </a:r>
                <a:r>
                  <a:rPr lang="ja-JP" altLang="en-US" sz="1200" dirty="0">
                    <a:latin typeface="HGPｺﾞｼｯｸE" panose="020B0900000000000000" pitchFamily="50" charset="-128"/>
                    <a:ea typeface="HGPｺﾞｼｯｸE" panose="020B0900000000000000" pitchFamily="50" charset="-128"/>
                  </a:rPr>
                  <a:t>よ。</a:t>
                </a: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389" y="4571297"/>
                <a:ext cx="1668708" cy="1656000"/>
              </a:xfrm>
              <a:prstGeom prst="rect">
                <a:avLst/>
              </a:prstGeom>
            </p:spPr>
          </p:pic>
          <p:sp>
            <p:nvSpPr>
              <p:cNvPr id="16" name="テキスト ボックス 15"/>
              <p:cNvSpPr txBox="1"/>
              <p:nvPr/>
            </p:nvSpPr>
            <p:spPr>
              <a:xfrm>
                <a:off x="1619672" y="4903858"/>
                <a:ext cx="1225714" cy="1323439"/>
              </a:xfrm>
              <a:prstGeom prst="rect">
                <a:avLst/>
              </a:prstGeom>
              <a:noFill/>
            </p:spPr>
            <p:txBody>
              <a:bodyPr wrap="square" rtlCol="0">
                <a:spAutoFit/>
              </a:bodyPr>
              <a:lstStyle/>
              <a:p>
                <a:r>
                  <a:rPr kumimoji="1" lang="en-US" altLang="ja-JP" sz="8000" dirty="0" smtClean="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8000" dirty="0">
                  <a:solidFill>
                    <a:srgbClr val="C00000"/>
                  </a:solidFill>
                  <a:latin typeface="HGP創英角ﾎﾟｯﾌﾟ体" panose="040B0A00000000000000" pitchFamily="50" charset="-128"/>
                  <a:ea typeface="HGP創英角ﾎﾟｯﾌﾟ体" panose="040B0A00000000000000" pitchFamily="50" charset="-128"/>
                </a:endParaRPr>
              </a:p>
            </p:txBody>
          </p:sp>
        </p:grpSp>
      </p:grpSp>
    </p:spTree>
    <p:custDataLst>
      <p:tags r:id="rId1"/>
    </p:custDataLst>
    <p:extLst>
      <p:ext uri="{BB962C8B-B14F-4D97-AF65-F5344CB8AC3E}">
        <p14:creationId xmlns:p14="http://schemas.microsoft.com/office/powerpoint/2010/main" val="2533150960"/>
      </p:ext>
    </p:extLst>
  </p:cSld>
  <p:clrMapOvr>
    <a:masterClrMapping/>
  </p:clrMapOvr>
  <mc:AlternateContent xmlns:mc="http://schemas.openxmlformats.org/markup-compatibility/2006" xmlns:p14="http://schemas.microsoft.com/office/powerpoint/2010/main">
    <mc:Choice Requires="p14">
      <p:transition spd="slow" p14:dur="2000" advTm="41652"/>
    </mc:Choice>
    <mc:Fallback xmlns="">
      <p:transition spd="slow" advTm="41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3" grpId="0"/>
    </p:bldLst>
  </p:timing>
  <p:extLst mod="1">
    <p:ext uri="{E180D4A7-C9FB-4DFB-919C-405C955672EB}">
      <p14:showEvtLst xmlns:p14="http://schemas.microsoft.com/office/powerpoint/2010/main">
        <p14:playEvt time="1121" objId="18"/>
        <p14:stopEvt time="5265" objId="18"/>
        <p14:playEvt time="6860" objId="21"/>
        <p14:stopEvt time="10534" objId="21"/>
        <p14:playEvt time="12089" objId="19"/>
        <p14:stopEvt time="33849" objId="19"/>
        <p14:playEvt time="33992" objId="22"/>
        <p14:stopEvt time="38326" objId="2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1|3"/>
</p:tagLst>
</file>

<file path=ppt/tags/tag10.xml><?xml version="1.0" encoding="utf-8"?>
<p:tagLst xmlns:a="http://schemas.openxmlformats.org/drawingml/2006/main" xmlns:r="http://schemas.openxmlformats.org/officeDocument/2006/relationships" xmlns:p="http://schemas.openxmlformats.org/presentationml/2006/main">
  <p:tag name="TIMING" val="|1.4|4|2.7|5.4|5"/>
</p:tagLst>
</file>

<file path=ppt/tags/tag11.xml><?xml version="1.0" encoding="utf-8"?>
<p:tagLst xmlns:a="http://schemas.openxmlformats.org/drawingml/2006/main" xmlns:r="http://schemas.openxmlformats.org/officeDocument/2006/relationships" xmlns:p="http://schemas.openxmlformats.org/presentationml/2006/main">
  <p:tag name="TIMING" val="|1.4|5.3|6.2|7.5|5|4.9|2.9|6.2"/>
</p:tagLst>
</file>

<file path=ppt/tags/tag12.xml><?xml version="1.0" encoding="utf-8"?>
<p:tagLst xmlns:a="http://schemas.openxmlformats.org/drawingml/2006/main" xmlns:r="http://schemas.openxmlformats.org/officeDocument/2006/relationships" xmlns:p="http://schemas.openxmlformats.org/presentationml/2006/main">
  <p:tag name="TIMING" val="|1.6|6|5.5|6.7|13|13.7"/>
</p:tagLst>
</file>

<file path=ppt/tags/tag13.xml><?xml version="1.0" encoding="utf-8"?>
<p:tagLst xmlns:a="http://schemas.openxmlformats.org/drawingml/2006/main" xmlns:r="http://schemas.openxmlformats.org/officeDocument/2006/relationships" xmlns:p="http://schemas.openxmlformats.org/presentationml/2006/main">
  <p:tag name="TIMING" val="|1.2|4.3|12.5"/>
</p:tagLst>
</file>

<file path=ppt/tags/tag14.xml><?xml version="1.0" encoding="utf-8"?>
<p:tagLst xmlns:a="http://schemas.openxmlformats.org/drawingml/2006/main" xmlns:r="http://schemas.openxmlformats.org/officeDocument/2006/relationships" xmlns:p="http://schemas.openxmlformats.org/presentationml/2006/main">
  <p:tag name="TIMING" val="|2.3|5.4|12.7|12.9|7.7"/>
</p:tagLst>
</file>

<file path=ppt/tags/tag15.xml><?xml version="1.0" encoding="utf-8"?>
<p:tagLst xmlns:a="http://schemas.openxmlformats.org/drawingml/2006/main" xmlns:r="http://schemas.openxmlformats.org/officeDocument/2006/relationships" xmlns:p="http://schemas.openxmlformats.org/presentationml/2006/main">
  <p:tag name="TIMING" val="|0.9|1.4|9.8|14.3"/>
</p:tagLst>
</file>

<file path=ppt/tags/tag16.xml><?xml version="1.0" encoding="utf-8"?>
<p:tagLst xmlns:a="http://schemas.openxmlformats.org/drawingml/2006/main" xmlns:r="http://schemas.openxmlformats.org/officeDocument/2006/relationships" xmlns:p="http://schemas.openxmlformats.org/presentationml/2006/main">
  <p:tag name="TIMING" val="|1.8|6.1"/>
</p:tagLst>
</file>

<file path=ppt/tags/tag17.xml><?xml version="1.0" encoding="utf-8"?>
<p:tagLst xmlns:a="http://schemas.openxmlformats.org/drawingml/2006/main" xmlns:r="http://schemas.openxmlformats.org/officeDocument/2006/relationships" xmlns:p="http://schemas.openxmlformats.org/presentationml/2006/main">
  <p:tag name="TIMING" val="|1.4|3.2|7.2|6.3|11.5|1.2|2.3|1.8"/>
</p:tagLst>
</file>

<file path=ppt/tags/tag18.xml><?xml version="1.0" encoding="utf-8"?>
<p:tagLst xmlns:a="http://schemas.openxmlformats.org/drawingml/2006/main" xmlns:r="http://schemas.openxmlformats.org/officeDocument/2006/relationships" xmlns:p="http://schemas.openxmlformats.org/presentationml/2006/main">
  <p:tag name="TIMING" val="|2.5|2.5"/>
</p:tagLst>
</file>

<file path=ppt/tags/tag19.xml><?xml version="1.0" encoding="utf-8"?>
<p:tagLst xmlns:a="http://schemas.openxmlformats.org/drawingml/2006/main" xmlns:r="http://schemas.openxmlformats.org/officeDocument/2006/relationships" xmlns:p="http://schemas.openxmlformats.org/presentationml/2006/main">
  <p:tag name="TIMING" val="|1.9|4.8|17.4"/>
</p:tagLst>
</file>

<file path=ppt/tags/tag2.xml><?xml version="1.0" encoding="utf-8"?>
<p:tagLst xmlns:a="http://schemas.openxmlformats.org/drawingml/2006/main" xmlns:r="http://schemas.openxmlformats.org/officeDocument/2006/relationships" xmlns:p="http://schemas.openxmlformats.org/presentationml/2006/main">
  <p:tag name="TIMING" val="|1.7|2.4"/>
</p:tagLst>
</file>

<file path=ppt/tags/tag20.xml><?xml version="1.0" encoding="utf-8"?>
<p:tagLst xmlns:a="http://schemas.openxmlformats.org/drawingml/2006/main" xmlns:r="http://schemas.openxmlformats.org/officeDocument/2006/relationships" xmlns:p="http://schemas.openxmlformats.org/presentationml/2006/main">
  <p:tag name="TIMING" val="|0.9|8.6|4.9|20.4|4.5|7.1|1.4"/>
</p:tagLst>
</file>

<file path=ppt/tags/tag21.xml><?xml version="1.0" encoding="utf-8"?>
<p:tagLst xmlns:a="http://schemas.openxmlformats.org/drawingml/2006/main" xmlns:r="http://schemas.openxmlformats.org/officeDocument/2006/relationships" xmlns:p="http://schemas.openxmlformats.org/presentationml/2006/main">
  <p:tag name="TIMING" val="|1.8|1.6|15.4"/>
</p:tagLst>
</file>

<file path=ppt/tags/tag22.xml><?xml version="1.0" encoding="utf-8"?>
<p:tagLst xmlns:a="http://schemas.openxmlformats.org/drawingml/2006/main" xmlns:r="http://schemas.openxmlformats.org/officeDocument/2006/relationships" xmlns:p="http://schemas.openxmlformats.org/presentationml/2006/main">
  <p:tag name="TIMING" val="|1|5.4|5.8|5.4|8.1|2.4|2.8|1.8"/>
</p:tagLst>
</file>

<file path=ppt/tags/tag23.xml><?xml version="1.0" encoding="utf-8"?>
<p:tagLst xmlns:a="http://schemas.openxmlformats.org/drawingml/2006/main" xmlns:r="http://schemas.openxmlformats.org/officeDocument/2006/relationships" xmlns:p="http://schemas.openxmlformats.org/presentationml/2006/main">
  <p:tag name="TIMING" val="|1.4|3.5|10.5|3.1|3.2|7.8|13.1|3|3.6"/>
</p:tagLst>
</file>

<file path=ppt/tags/tag24.xml><?xml version="1.0" encoding="utf-8"?>
<p:tagLst xmlns:a="http://schemas.openxmlformats.org/drawingml/2006/main" xmlns:r="http://schemas.openxmlformats.org/officeDocument/2006/relationships" xmlns:p="http://schemas.openxmlformats.org/presentationml/2006/main">
  <p:tag name="TIMING" val="|0.5|6.4|8.4|26.2"/>
</p:tagLst>
</file>

<file path=ppt/tags/tag25.xml><?xml version="1.0" encoding="utf-8"?>
<p:tagLst xmlns:a="http://schemas.openxmlformats.org/drawingml/2006/main" xmlns:r="http://schemas.openxmlformats.org/officeDocument/2006/relationships" xmlns:p="http://schemas.openxmlformats.org/presentationml/2006/main">
  <p:tag name="TIMING" val="|1.3|3.5|17.1"/>
</p:tagLst>
</file>

<file path=ppt/tags/tag26.xml><?xml version="1.0" encoding="utf-8"?>
<p:tagLst xmlns:a="http://schemas.openxmlformats.org/drawingml/2006/main" xmlns:r="http://schemas.openxmlformats.org/officeDocument/2006/relationships" xmlns:p="http://schemas.openxmlformats.org/presentationml/2006/main">
  <p:tag name="TIMING" val="|2.4|6.6|3.4|2.6|7.5"/>
</p:tagLst>
</file>

<file path=ppt/tags/tag27.xml><?xml version="1.0" encoding="utf-8"?>
<p:tagLst xmlns:a="http://schemas.openxmlformats.org/drawingml/2006/main" xmlns:r="http://schemas.openxmlformats.org/officeDocument/2006/relationships" xmlns:p="http://schemas.openxmlformats.org/presentationml/2006/main">
  <p:tag name="TIMING" val="|1.8|10.2|9.9|6.6"/>
</p:tagLst>
</file>

<file path=ppt/tags/tag28.xml><?xml version="1.0" encoding="utf-8"?>
<p:tagLst xmlns:a="http://schemas.openxmlformats.org/drawingml/2006/main" xmlns:r="http://schemas.openxmlformats.org/officeDocument/2006/relationships" xmlns:p="http://schemas.openxmlformats.org/presentationml/2006/main">
  <p:tag name="TIMING" val="|3.1|4|8.3|2.9|2.8|2.9|2.9|9.8|2.4|1|0.9"/>
</p:tagLst>
</file>

<file path=ppt/tags/tag29.xml><?xml version="1.0" encoding="utf-8"?>
<p:tagLst xmlns:a="http://schemas.openxmlformats.org/drawingml/2006/main" xmlns:r="http://schemas.openxmlformats.org/officeDocument/2006/relationships" xmlns:p="http://schemas.openxmlformats.org/presentationml/2006/main">
  <p:tag name="TIMING" val="|1.3|9.4|3.1|3.8|5.8"/>
</p:tagLst>
</file>

<file path=ppt/tags/tag3.xml><?xml version="1.0" encoding="utf-8"?>
<p:tagLst xmlns:a="http://schemas.openxmlformats.org/drawingml/2006/main" xmlns:r="http://schemas.openxmlformats.org/officeDocument/2006/relationships" xmlns:p="http://schemas.openxmlformats.org/presentationml/2006/main">
  <p:tag name="TIMING" val="|1.2|1.3"/>
</p:tagLst>
</file>

<file path=ppt/tags/tag30.xml><?xml version="1.0" encoding="utf-8"?>
<p:tagLst xmlns:a="http://schemas.openxmlformats.org/drawingml/2006/main" xmlns:r="http://schemas.openxmlformats.org/officeDocument/2006/relationships" xmlns:p="http://schemas.openxmlformats.org/presentationml/2006/main">
  <p:tag name="TIMING" val="|2.1|2.6"/>
</p:tagLst>
</file>

<file path=ppt/tags/tag31.xml><?xml version="1.0" encoding="utf-8"?>
<p:tagLst xmlns:a="http://schemas.openxmlformats.org/drawingml/2006/main" xmlns:r="http://schemas.openxmlformats.org/officeDocument/2006/relationships" xmlns:p="http://schemas.openxmlformats.org/presentationml/2006/main">
  <p:tag name="TIMING" val="|4.9|14.3"/>
</p:tagLst>
</file>

<file path=ppt/tags/tag32.xml><?xml version="1.0" encoding="utf-8"?>
<p:tagLst xmlns:a="http://schemas.openxmlformats.org/drawingml/2006/main" xmlns:r="http://schemas.openxmlformats.org/officeDocument/2006/relationships" xmlns:p="http://schemas.openxmlformats.org/presentationml/2006/main">
  <p:tag name="TIMING" val="|2.1|8.1|15.2|13.5"/>
</p:tagLst>
</file>

<file path=ppt/tags/tag33.xml><?xml version="1.0" encoding="utf-8"?>
<p:tagLst xmlns:a="http://schemas.openxmlformats.org/drawingml/2006/main" xmlns:r="http://schemas.openxmlformats.org/officeDocument/2006/relationships" xmlns:p="http://schemas.openxmlformats.org/presentationml/2006/main">
  <p:tag name="TIMING" val="|2|4.7|12.3|5.6|5.6"/>
</p:tagLst>
</file>

<file path=ppt/tags/tag34.xml><?xml version="1.0" encoding="utf-8"?>
<p:tagLst xmlns:a="http://schemas.openxmlformats.org/drawingml/2006/main" xmlns:r="http://schemas.openxmlformats.org/officeDocument/2006/relationships" xmlns:p="http://schemas.openxmlformats.org/presentationml/2006/main">
  <p:tag name="TIMING" val="|1.3|1.4|5.1|15.5|7.9|7.2"/>
</p:tagLst>
</file>

<file path=ppt/tags/tag4.xml><?xml version="1.0" encoding="utf-8"?>
<p:tagLst xmlns:a="http://schemas.openxmlformats.org/drawingml/2006/main" xmlns:r="http://schemas.openxmlformats.org/officeDocument/2006/relationships" xmlns:p="http://schemas.openxmlformats.org/presentationml/2006/main">
  <p:tag name="TIMING" val="|6.4|6.9"/>
</p:tagLst>
</file>

<file path=ppt/tags/tag5.xml><?xml version="1.0" encoding="utf-8"?>
<p:tagLst xmlns:a="http://schemas.openxmlformats.org/drawingml/2006/main" xmlns:r="http://schemas.openxmlformats.org/officeDocument/2006/relationships" xmlns:p="http://schemas.openxmlformats.org/presentationml/2006/main">
  <p:tag name="TIMING" val="|2.1|5.3|4.3|4.5|5|7.1|1.4|2.3|4.9|7.5"/>
</p:tagLst>
</file>

<file path=ppt/tags/tag6.xml><?xml version="1.0" encoding="utf-8"?>
<p:tagLst xmlns:a="http://schemas.openxmlformats.org/drawingml/2006/main" xmlns:r="http://schemas.openxmlformats.org/officeDocument/2006/relationships" xmlns:p="http://schemas.openxmlformats.org/presentationml/2006/main">
  <p:tag name="TIMING" val="|3.5|7.2|13.4"/>
</p:tagLst>
</file>

<file path=ppt/tags/tag7.xml><?xml version="1.0" encoding="utf-8"?>
<p:tagLst xmlns:a="http://schemas.openxmlformats.org/drawingml/2006/main" xmlns:r="http://schemas.openxmlformats.org/officeDocument/2006/relationships" xmlns:p="http://schemas.openxmlformats.org/presentationml/2006/main">
  <p:tag name="TIMING" val="|1.1|7.6|9.3|5.4"/>
</p:tagLst>
</file>

<file path=ppt/tags/tag8.xml><?xml version="1.0" encoding="utf-8"?>
<p:tagLst xmlns:a="http://schemas.openxmlformats.org/drawingml/2006/main" xmlns:r="http://schemas.openxmlformats.org/officeDocument/2006/relationships" xmlns:p="http://schemas.openxmlformats.org/presentationml/2006/main">
  <p:tag name="TIMING" val="|1|3.3"/>
</p:tagLst>
</file>

<file path=ppt/tags/tag9.xml><?xml version="1.0" encoding="utf-8"?>
<p:tagLst xmlns:a="http://schemas.openxmlformats.org/drawingml/2006/main" xmlns:r="http://schemas.openxmlformats.org/officeDocument/2006/relationships" xmlns:p="http://schemas.openxmlformats.org/presentationml/2006/main">
  <p:tag name="TIMING" val="|1.1|5.7|5.2|21.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ひらめき">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4774</TotalTime>
  <Words>2918</Words>
  <Application>Microsoft Office PowerPoint</Application>
  <PresentationFormat>画面に合わせる (4:3)</PresentationFormat>
  <Paragraphs>579</Paragraphs>
  <Slides>34</Slides>
  <Notes>34</Notes>
  <HiddenSlides>34</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34</vt:i4>
      </vt:variant>
    </vt:vector>
  </HeadingPairs>
  <TitlesOfParts>
    <vt:vector size="50" baseType="lpstr">
      <vt:lpstr>Arial</vt:lpstr>
      <vt:lpstr>ＭＳ Ｐゴシック</vt:lpstr>
      <vt:lpstr>HG丸ｺﾞｼｯｸM-PRO</vt:lpstr>
      <vt:lpstr>HGP創英角ﾎﾟｯﾌﾟ体</vt:lpstr>
      <vt:lpstr>HGPｺﾞｼｯｸE</vt:lpstr>
      <vt:lpstr>Book Antiqua</vt:lpstr>
      <vt:lpstr>HGP創英角ｺﾞｼｯｸUB</vt:lpstr>
      <vt:lpstr>Calibri</vt:lpstr>
      <vt:lpstr>コーポレート・ロゴ（ラウンド）</vt:lpstr>
      <vt:lpstr>HG明朝B</vt:lpstr>
      <vt:lpstr>小塚ゴシック Pro R</vt:lpstr>
      <vt:lpstr>07やさしさゴシック手書き</vt:lpstr>
      <vt:lpstr>小塚ゴシック Pro B</vt:lpstr>
      <vt:lpstr>Lucida Sans</vt:lpstr>
      <vt:lpstr>微軟正黑體</vt:lpstr>
      <vt:lpstr>Office ​​テーマ</vt:lpstr>
      <vt:lpstr>契約について学ぼう</vt:lpstr>
      <vt:lpstr>PowerPoint プレゼンテーション</vt:lpstr>
      <vt:lpstr>契約とは？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契約トラブルの 解決方法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どこに相談したらよいの？</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(２)恋愛感情を利用した 　　トラブルの解決方法</dc:title>
  <dc:creator>home</dc:creator>
  <cp:lastModifiedBy>home</cp:lastModifiedBy>
  <cp:revision>296</cp:revision>
  <dcterms:created xsi:type="dcterms:W3CDTF">2021-08-12T04:47:29Z</dcterms:created>
  <dcterms:modified xsi:type="dcterms:W3CDTF">2022-04-13T02:14:41Z</dcterms:modified>
</cp:coreProperties>
</file>